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10287000" cx="18288000"/>
  <p:notesSz cx="6858000" cy="9144000"/>
  <p:embeddedFontLst>
    <p:embeddedFont>
      <p:font typeface="Hanuman"/>
      <p:regular r:id="rId17"/>
      <p:bold r:id="rId18"/>
    </p:embeddedFont>
    <p:embeddedFont>
      <p:font typeface="Montserrat SemiBold"/>
      <p:regular r:id="rId19"/>
      <p:bold r:id="rId20"/>
      <p:italic r:id="rId21"/>
      <p:boldItalic r:id="rId22"/>
    </p:embeddedFont>
    <p:embeddedFont>
      <p:font typeface="Montserrat Medium"/>
      <p:regular r:id="rId23"/>
      <p:bold r:id="rId24"/>
      <p:italic r:id="rId25"/>
      <p:boldItalic r:id="rId26"/>
    </p:embeddedFont>
    <p:embeddedFont>
      <p:font typeface="Public Sans"/>
      <p:regular r:id="rId27"/>
      <p:bold r:id="rId28"/>
      <p:italic r:id="rId29"/>
      <p:boldItalic r:id="rId30"/>
    </p:embeddedFont>
    <p:embeddedFont>
      <p:font typeface="Hanuman Light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3" roundtripDataSignature="AMtx7mgacC2eQgBtjpwa4k/b3iCYHsEP4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SemiBold-bold.fntdata"/><Relationship Id="rId22" Type="http://schemas.openxmlformats.org/officeDocument/2006/relationships/font" Target="fonts/MontserratSemiBold-boldItalic.fntdata"/><Relationship Id="rId21" Type="http://schemas.openxmlformats.org/officeDocument/2006/relationships/font" Target="fonts/MontserratSemiBold-italic.fntdata"/><Relationship Id="rId24" Type="http://schemas.openxmlformats.org/officeDocument/2006/relationships/font" Target="fonts/MontserratMedium-bold.fntdata"/><Relationship Id="rId23" Type="http://schemas.openxmlformats.org/officeDocument/2006/relationships/font" Target="fonts/Montserrat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Medium-boldItalic.fntdata"/><Relationship Id="rId25" Type="http://schemas.openxmlformats.org/officeDocument/2006/relationships/font" Target="fonts/MontserratMedium-italic.fntdata"/><Relationship Id="rId28" Type="http://schemas.openxmlformats.org/officeDocument/2006/relationships/font" Target="fonts/PublicSans-bold.fntdata"/><Relationship Id="rId27" Type="http://schemas.openxmlformats.org/officeDocument/2006/relationships/font" Target="fonts/Public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ublic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anumanLight-regular.fntdata"/><Relationship Id="rId30" Type="http://schemas.openxmlformats.org/officeDocument/2006/relationships/font" Target="fonts/PublicSans-boldItalic.fntdata"/><Relationship Id="rId11" Type="http://schemas.openxmlformats.org/officeDocument/2006/relationships/slide" Target="slides/slide6.xml"/><Relationship Id="rId33" Type="http://customschemas.google.com/relationships/presentationmetadata" Target="metadata"/><Relationship Id="rId10" Type="http://schemas.openxmlformats.org/officeDocument/2006/relationships/slide" Target="slides/slide5.xml"/><Relationship Id="rId32" Type="http://schemas.openxmlformats.org/officeDocument/2006/relationships/font" Target="fonts/HanumanLight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Hanuman-regular.fntdata"/><Relationship Id="rId16" Type="http://schemas.openxmlformats.org/officeDocument/2006/relationships/slide" Target="slides/slide11.xml"/><Relationship Id="rId19" Type="http://schemas.openxmlformats.org/officeDocument/2006/relationships/font" Target="fonts/MontserratSemiBold-regular.fntdata"/><Relationship Id="rId18" Type="http://schemas.openxmlformats.org/officeDocument/2006/relationships/font" Target="fonts/Hanuman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1064a3cb1c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31064a3cb1c_1_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10341a2f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Constanza Painevilo</a:t>
            </a:r>
            <a:r>
              <a:rPr lang="en-US">
                <a:solidFill>
                  <a:schemeClr val="dk1"/>
                </a:solidFill>
              </a:rPr>
              <a:t> - </a:t>
            </a:r>
            <a:r>
              <a:rPr b="1" lang="en-US">
                <a:solidFill>
                  <a:schemeClr val="dk1"/>
                </a:solidFill>
              </a:rPr>
              <a:t>Scrum Master</a:t>
            </a:r>
            <a:br>
              <a:rPr b="1"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Constanza lidera el equipo bajo los principios de la metodología Scrum, facilitando la comunicación y asegurando que el proceso de desarrollo se mantenga alineado con los objetivos del proyecto. Su rol es fundamental para mantener la cohesión del equipo y remover cualquier obstáculo que pueda afectar el progreso.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Francisco López</a:t>
            </a:r>
            <a:r>
              <a:rPr lang="en-US">
                <a:solidFill>
                  <a:schemeClr val="dk1"/>
                </a:solidFill>
              </a:rPr>
              <a:t> - </a:t>
            </a:r>
            <a:r>
              <a:rPr b="1" lang="en-US">
                <a:solidFill>
                  <a:schemeClr val="dk1"/>
                </a:solidFill>
              </a:rPr>
              <a:t>Product Owner</a:t>
            </a:r>
            <a:br>
              <a:rPr b="1"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Francisco es responsable de definir y priorizar los requisitos del producto, asegurando que cada funcionalidad desarrollada agregue valor y cumpla con las expectativas del cliente. Su visión estratégica y capacidad de gestión ayudan a guiar al equipo hacia el logro de los objetivos finales del proyecto.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Bastián Rodríguez</a:t>
            </a:r>
            <a:r>
              <a:rPr lang="en-US">
                <a:solidFill>
                  <a:schemeClr val="dk1"/>
                </a:solidFill>
              </a:rPr>
              <a:t> - </a:t>
            </a:r>
            <a:r>
              <a:rPr b="1" lang="en-US">
                <a:solidFill>
                  <a:schemeClr val="dk1"/>
                </a:solidFill>
              </a:rPr>
              <a:t>Desarrollador Full Stack</a:t>
            </a:r>
            <a:br>
              <a:rPr b="1"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Bastián es el encargado de implementar tanto la parte frontal como la parte trasera del sistema. Su versatilidad y dominio de tecnologías frontend y backend permiten que el producto sea eficiente, atractivo y funcional para los usuarios finales.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Jairo Álvarez</a:t>
            </a:r>
            <a:r>
              <a:rPr lang="en-US">
                <a:solidFill>
                  <a:schemeClr val="dk1"/>
                </a:solidFill>
              </a:rPr>
              <a:t> - </a:t>
            </a:r>
            <a:r>
              <a:rPr b="1" lang="en-US">
                <a:solidFill>
                  <a:schemeClr val="dk1"/>
                </a:solidFill>
              </a:rPr>
              <a:t>Desarrollador y QA</a:t>
            </a:r>
            <a:br>
              <a:rPr b="1"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Jairo desempeña un doble rol, contribuyendo tanto al desarrollo del sistema como al control de calidad del mismo. Su enfoque en pruebas y validaciones asegura que el producto final cumpla con los más altos estándares de calidad, minimizando errores y optimizando la experiencia del usuario.</a:t>
            </a:r>
            <a:endParaRPr/>
          </a:p>
        </p:txBody>
      </p:sp>
      <p:sp>
        <p:nvSpPr>
          <p:cNvPr id="100" name="Google Shape;100;g310341a2f7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101acb837b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3101acb837b_1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101acb837b_1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3101acb837b_1_5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101acb837b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3101acb837b_1_1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10341a2f7d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310341a2f7d_0_1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101acb837b_1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3101acb837b_1_3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1064a3cb1c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31064a3cb1c_1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Relationship Id="rId4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2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21.png"/><Relationship Id="rId6" Type="http://schemas.openxmlformats.org/officeDocument/2006/relationships/image" Target="../media/image15.png"/><Relationship Id="rId7" Type="http://schemas.openxmlformats.org/officeDocument/2006/relationships/image" Target="../media/image22.png"/><Relationship Id="rId8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8.png"/><Relationship Id="rId13" Type="http://schemas.openxmlformats.org/officeDocument/2006/relationships/image" Target="../media/image23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9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17.png"/><Relationship Id="rId7" Type="http://schemas.openxmlformats.org/officeDocument/2006/relationships/image" Target="../media/image14.png"/><Relationship Id="rId8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image" Target="../media/image2.png"/><Relationship Id="rId5" Type="http://schemas.openxmlformats.org/officeDocument/2006/relationships/image" Target="../media/image16.png"/><Relationship Id="rId6" Type="http://schemas.openxmlformats.org/officeDocument/2006/relationships/image" Target="../media/image24.png"/><Relationship Id="rId7" Type="http://schemas.openxmlformats.org/officeDocument/2006/relationships/image" Target="../media/image20.png"/><Relationship Id="rId8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2.png"/><Relationship Id="rId5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2.png"/><Relationship Id="rId4" Type="http://schemas.openxmlformats.org/officeDocument/2006/relationships/image" Target="../media/image2.png"/><Relationship Id="rId5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40.png"/><Relationship Id="rId10" Type="http://schemas.openxmlformats.org/officeDocument/2006/relationships/image" Target="../media/image32.png"/><Relationship Id="rId13" Type="http://schemas.openxmlformats.org/officeDocument/2006/relationships/image" Target="../media/image29.png"/><Relationship Id="rId1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9" Type="http://schemas.openxmlformats.org/officeDocument/2006/relationships/image" Target="../media/image30.png"/><Relationship Id="rId14" Type="http://schemas.openxmlformats.org/officeDocument/2006/relationships/image" Target="../media/image36.png"/><Relationship Id="rId5" Type="http://schemas.openxmlformats.org/officeDocument/2006/relationships/image" Target="../media/image28.png"/><Relationship Id="rId6" Type="http://schemas.openxmlformats.org/officeDocument/2006/relationships/image" Target="../media/image35.png"/><Relationship Id="rId7" Type="http://schemas.openxmlformats.org/officeDocument/2006/relationships/image" Target="../media/image38.png"/><Relationship Id="rId8" Type="http://schemas.openxmlformats.org/officeDocument/2006/relationships/image" Target="../media/image3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8281097" cy="10296310"/>
          </a:xfrm>
          <a:custGeom>
            <a:rect b="b" l="l" r="r" t="t"/>
            <a:pathLst>
              <a:path extrusionOk="0" h="12556475" w="18846492">
                <a:moveTo>
                  <a:pt x="0" y="0"/>
                </a:moveTo>
                <a:lnTo>
                  <a:pt x="18846492" y="0"/>
                </a:lnTo>
                <a:lnTo>
                  <a:pt x="18846492" y="12556475"/>
                </a:lnTo>
                <a:lnTo>
                  <a:pt x="0" y="125564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" name="Google Shape;85;p1"/>
          <p:cNvSpPr txBox="1"/>
          <p:nvPr/>
        </p:nvSpPr>
        <p:spPr>
          <a:xfrm>
            <a:off x="1104900" y="2431025"/>
            <a:ext cx="10126200" cy="51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8400" u="none" cap="none" strike="noStrike">
                <a:solidFill>
                  <a:srgbClr val="000000"/>
                </a:solidFill>
                <a:latin typeface="Hanuman Light"/>
                <a:ea typeface="Hanuman Light"/>
                <a:cs typeface="Hanuman Light"/>
                <a:sym typeface="Hanuman Light"/>
              </a:rPr>
              <a:t>Plataforma de Gestión de Servicios y Agenda Profesional </a:t>
            </a:r>
            <a:endParaRPr i="0" sz="8400" u="none" cap="none" strike="noStrike">
              <a:solidFill>
                <a:srgbClr val="000000"/>
              </a:solidFill>
              <a:latin typeface="Hanuman Light"/>
              <a:ea typeface="Hanuman Light"/>
              <a:cs typeface="Hanuman Light"/>
              <a:sym typeface="Hanuman Light"/>
            </a:endParaRPr>
          </a:p>
          <a:p>
            <a:pPr indent="0" lvl="0" marL="0" marR="0" rtl="0" algn="l">
              <a:lnSpc>
                <a:spcPct val="89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-US" sz="3400" u="none" cap="none" strike="noStrike">
                <a:solidFill>
                  <a:srgbClr val="FFFFFF"/>
                </a:solidFill>
                <a:latin typeface="Hanuman Light"/>
                <a:ea typeface="Hanuman Light"/>
                <a:cs typeface="Hanuman Light"/>
                <a:sym typeface="Hanuman Light"/>
              </a:rPr>
              <a:t>Desarrollo del Proyecto </a:t>
            </a:r>
            <a:r>
              <a:rPr lang="en-US" sz="3400">
                <a:solidFill>
                  <a:srgbClr val="FFFFFF"/>
                </a:solidFill>
                <a:latin typeface="Hanuman Light"/>
                <a:ea typeface="Hanuman Light"/>
                <a:cs typeface="Hanuman Light"/>
                <a:sym typeface="Hanuman Light"/>
              </a:rPr>
              <a:t>- CAPSTONE</a:t>
            </a:r>
            <a:endParaRPr sz="3400">
              <a:latin typeface="Hanuman Light"/>
              <a:ea typeface="Hanuman Light"/>
              <a:cs typeface="Hanuman Light"/>
              <a:sym typeface="Hanuman Light"/>
            </a:endParaRPr>
          </a:p>
        </p:txBody>
      </p:sp>
      <p:grpSp>
        <p:nvGrpSpPr>
          <p:cNvPr id="86" name="Google Shape;86;p1"/>
          <p:cNvGrpSpPr/>
          <p:nvPr/>
        </p:nvGrpSpPr>
        <p:grpSpPr>
          <a:xfrm>
            <a:off x="1104900" y="1413580"/>
            <a:ext cx="7991853" cy="417419"/>
            <a:chOff x="0" y="0"/>
            <a:chExt cx="10655804" cy="556558"/>
          </a:xfrm>
        </p:grpSpPr>
        <p:grpSp>
          <p:nvGrpSpPr>
            <p:cNvPr id="87" name="Google Shape;87;p1"/>
            <p:cNvGrpSpPr/>
            <p:nvPr/>
          </p:nvGrpSpPr>
          <p:grpSpPr>
            <a:xfrm>
              <a:off x="0" y="0"/>
              <a:ext cx="439531" cy="439531"/>
              <a:chOff x="0" y="0"/>
              <a:chExt cx="812800" cy="812800"/>
            </a:xfrm>
          </p:grpSpPr>
          <p:sp>
            <p:nvSpPr>
              <p:cNvPr id="88" name="Google Shape;88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15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0" name="Google Shape;90;p1"/>
            <p:cNvSpPr txBox="1"/>
            <p:nvPr/>
          </p:nvSpPr>
          <p:spPr>
            <a:xfrm>
              <a:off x="636104" y="2458"/>
              <a:ext cx="100197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00" u="none" cap="none" strike="noStrike">
                  <a:solidFill>
                    <a:srgbClr val="FFFFFF"/>
                  </a:solidFill>
                  <a:latin typeface="Hanuman"/>
                  <a:ea typeface="Hanuman"/>
                  <a:cs typeface="Hanuman"/>
                  <a:sym typeface="Hanuman"/>
                </a:rPr>
                <a:t>LOVIN</a:t>
              </a:r>
              <a:r>
                <a:rPr lang="en-US" sz="2700">
                  <a:solidFill>
                    <a:srgbClr val="FFFFFF"/>
                  </a:solidFill>
                  <a:latin typeface="Hanuman"/>
                  <a:ea typeface="Hanuman"/>
                  <a:cs typeface="Hanuman"/>
                  <a:sym typeface="Hanuman"/>
                </a:rPr>
                <a:t>.</a:t>
              </a:r>
              <a:endParaRPr/>
            </a:p>
          </p:txBody>
        </p:sp>
      </p:grpSp>
      <p:sp>
        <p:nvSpPr>
          <p:cNvPr id="91" name="Google Shape;91;p1"/>
          <p:cNvSpPr txBox="1"/>
          <p:nvPr/>
        </p:nvSpPr>
        <p:spPr>
          <a:xfrm>
            <a:off x="1104900" y="7773350"/>
            <a:ext cx="96741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Hanuman"/>
                <a:ea typeface="Hanuman"/>
                <a:cs typeface="Hanuman"/>
                <a:sym typeface="Hanuman"/>
              </a:rPr>
              <a:t>EQUIPO 2:</a:t>
            </a:r>
            <a:endParaRPr b="0" i="0" sz="2000" u="none" cap="none" strike="noStrike">
              <a:solidFill>
                <a:srgbClr val="FFFFFF"/>
              </a:solidFill>
              <a:latin typeface="Hanuman"/>
              <a:ea typeface="Hanuman"/>
              <a:cs typeface="Hanuman"/>
              <a:sym typeface="Hanuman"/>
            </a:endParaRPr>
          </a:p>
          <a:p>
            <a:pPr indent="0" lvl="0" marL="0" marR="0" rtl="0" algn="l">
              <a:lnSpc>
                <a:spcPct val="8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Hanuman"/>
                <a:ea typeface="Hanuman"/>
                <a:cs typeface="Hanuman"/>
                <a:sym typeface="Hanuman"/>
              </a:rPr>
              <a:t>Jairo Álvarez</a:t>
            </a:r>
            <a:endParaRPr sz="2000">
              <a:solidFill>
                <a:srgbClr val="FFFFFF"/>
              </a:solidFill>
              <a:latin typeface="Hanuman"/>
              <a:ea typeface="Hanuman"/>
              <a:cs typeface="Hanuman"/>
              <a:sym typeface="Hanuman"/>
            </a:endParaRPr>
          </a:p>
          <a:p>
            <a:pPr indent="0" lvl="0" marL="0" marR="0" rtl="0" algn="l">
              <a:lnSpc>
                <a:spcPct val="8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Hanuman"/>
                <a:ea typeface="Hanuman"/>
                <a:cs typeface="Hanuman"/>
                <a:sym typeface="Hanuman"/>
              </a:rPr>
              <a:t>Francisco López </a:t>
            </a:r>
            <a:endParaRPr b="0" i="0" sz="2000" u="none" cap="none" strike="noStrike">
              <a:solidFill>
                <a:srgbClr val="FFFFFF"/>
              </a:solidFill>
              <a:latin typeface="Hanuman"/>
              <a:ea typeface="Hanuman"/>
              <a:cs typeface="Hanuman"/>
              <a:sym typeface="Hanuman"/>
            </a:endParaRPr>
          </a:p>
          <a:p>
            <a:pPr indent="0" lvl="0" marL="0" marR="0" rtl="0" algn="l">
              <a:lnSpc>
                <a:spcPct val="8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Hanuman"/>
                <a:ea typeface="Hanuman"/>
                <a:cs typeface="Hanuman"/>
                <a:sym typeface="Hanuman"/>
              </a:rPr>
              <a:t>Constanza Painevilo</a:t>
            </a:r>
            <a:endParaRPr sz="2000">
              <a:solidFill>
                <a:srgbClr val="FFFFFF"/>
              </a:solidFill>
              <a:latin typeface="Hanuman"/>
              <a:ea typeface="Hanuman"/>
              <a:cs typeface="Hanuman"/>
              <a:sym typeface="Hanuman"/>
            </a:endParaRPr>
          </a:p>
          <a:p>
            <a:pPr indent="0" lvl="0" marL="0" marR="0" rtl="0" algn="l">
              <a:lnSpc>
                <a:spcPct val="8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Hanuman"/>
                <a:ea typeface="Hanuman"/>
                <a:cs typeface="Hanuman"/>
                <a:sym typeface="Hanuman"/>
              </a:rPr>
              <a:t>Bastián Rodríguez </a:t>
            </a:r>
            <a:endParaRPr b="0" i="0" sz="2000" u="none" cap="none" strike="noStrike">
              <a:solidFill>
                <a:srgbClr val="FFFFFF"/>
              </a:solidFill>
              <a:latin typeface="Hanuman"/>
              <a:ea typeface="Hanuman"/>
              <a:cs typeface="Hanuman"/>
              <a:sym typeface="Hanuman"/>
            </a:endParaRPr>
          </a:p>
          <a:p>
            <a:pPr indent="0" lvl="0" marL="0" marR="0" rtl="0" algn="l">
              <a:lnSpc>
                <a:spcPct val="8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Hanuman"/>
                <a:ea typeface="Hanuman"/>
                <a:cs typeface="Hanuman"/>
                <a:sym typeface="Hanuman"/>
              </a:rPr>
              <a:t>Asignatura: PTY4614			</a:t>
            </a:r>
            <a:endParaRPr b="0" i="0" sz="2000" u="none" cap="none" strike="noStrike">
              <a:solidFill>
                <a:srgbClr val="FFFFFF"/>
              </a:solidFill>
              <a:latin typeface="Hanuman"/>
              <a:ea typeface="Hanuman"/>
              <a:cs typeface="Hanuman"/>
              <a:sym typeface="Hanuman"/>
            </a:endParaRPr>
          </a:p>
          <a:p>
            <a:pPr indent="0" lvl="0" marL="0" marR="0" rtl="0" algn="l">
              <a:lnSpc>
                <a:spcPct val="8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Hanuman"/>
                <a:ea typeface="Hanuman"/>
                <a:cs typeface="Hanuman"/>
                <a:sym typeface="Hanuman"/>
              </a:rPr>
              <a:t>Docente:  Alex Zuñiga</a:t>
            </a:r>
            <a:endParaRPr sz="2000">
              <a:solidFill>
                <a:srgbClr val="FFFFFF"/>
              </a:solidFill>
              <a:latin typeface="Hanuman"/>
              <a:ea typeface="Hanuman"/>
              <a:cs typeface="Hanuman"/>
              <a:sym typeface="Hanuman"/>
            </a:endParaRPr>
          </a:p>
        </p:txBody>
      </p:sp>
      <p:grpSp>
        <p:nvGrpSpPr>
          <p:cNvPr id="92" name="Google Shape;92;p1"/>
          <p:cNvGrpSpPr/>
          <p:nvPr/>
        </p:nvGrpSpPr>
        <p:grpSpPr>
          <a:xfrm>
            <a:off x="12694500" y="775338"/>
            <a:ext cx="4383513" cy="8736330"/>
            <a:chOff x="0" y="0"/>
            <a:chExt cx="9461500" cy="19050000"/>
          </a:xfrm>
        </p:grpSpPr>
        <p:sp>
          <p:nvSpPr>
            <p:cNvPr id="93" name="Google Shape;93;p1"/>
            <p:cNvSpPr/>
            <p:nvPr/>
          </p:nvSpPr>
          <p:spPr>
            <a:xfrm>
              <a:off x="400304" y="312801"/>
              <a:ext cx="8650859" cy="18424398"/>
            </a:xfrm>
            <a:custGeom>
              <a:rect b="b" l="l" r="r" t="t"/>
              <a:pathLst>
                <a:path extrusionOk="0" h="18424398" w="8650859">
                  <a:moveTo>
                    <a:pt x="7532370" y="18424398"/>
                  </a:moveTo>
                  <a:lnTo>
                    <a:pt x="1118489" y="18424398"/>
                  </a:lnTo>
                  <a:cubicBezTo>
                    <a:pt x="500761" y="18424398"/>
                    <a:pt x="0" y="17923636"/>
                    <a:pt x="0" y="17305910"/>
                  </a:cubicBezTo>
                  <a:lnTo>
                    <a:pt x="0" y="1118489"/>
                  </a:lnTo>
                  <a:cubicBezTo>
                    <a:pt x="0" y="500761"/>
                    <a:pt x="500761" y="0"/>
                    <a:pt x="1118489" y="0"/>
                  </a:cubicBezTo>
                  <a:lnTo>
                    <a:pt x="7532370" y="0"/>
                  </a:lnTo>
                  <a:cubicBezTo>
                    <a:pt x="8150098" y="0"/>
                    <a:pt x="8650859" y="500761"/>
                    <a:pt x="8650859" y="1118489"/>
                  </a:cubicBezTo>
                  <a:lnTo>
                    <a:pt x="8650859" y="17305910"/>
                  </a:lnTo>
                  <a:cubicBezTo>
                    <a:pt x="8650732" y="17923636"/>
                    <a:pt x="8150098" y="18424398"/>
                    <a:pt x="7532370" y="18424398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0" y="0"/>
              <a:ext cx="9461500" cy="19050000"/>
            </a:xfrm>
            <a:custGeom>
              <a:rect b="b" l="l" r="r" t="t"/>
              <a:pathLst>
                <a:path extrusionOk="0" h="19050000" w="9461500">
                  <a:moveTo>
                    <a:pt x="94615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461500" y="0"/>
                  </a:lnTo>
                  <a:lnTo>
                    <a:pt x="9461500" y="1905000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79" r="-79" t="0"/>
              </a:stretch>
            </a:blipFill>
            <a:ln>
              <a:noFill/>
            </a:ln>
          </p:spPr>
        </p:sp>
      </p:grpSp>
      <p:sp>
        <p:nvSpPr>
          <p:cNvPr id="95" name="Google Shape;95;p1"/>
          <p:cNvSpPr/>
          <p:nvPr/>
        </p:nvSpPr>
        <p:spPr>
          <a:xfrm>
            <a:off x="12914663" y="958650"/>
            <a:ext cx="3943200" cy="8369700"/>
          </a:xfrm>
          <a:prstGeom prst="roundRect">
            <a:avLst>
              <a:gd fmla="val 11435" name="adj"/>
            </a:avLst>
          </a:prstGeom>
          <a:solidFill>
            <a:srgbClr val="FD6029"/>
          </a:solidFill>
          <a:ln cap="flat" cmpd="sng" w="9525">
            <a:solidFill>
              <a:srgbClr val="FD60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1"/>
          <p:cNvPicPr preferRelativeResize="0"/>
          <p:nvPr/>
        </p:nvPicPr>
        <p:blipFill rotWithShape="1">
          <a:blip r:embed="rId5">
            <a:alphaModFix/>
          </a:blip>
          <a:srcRect b="5639" l="0" r="0" t="5542"/>
          <a:stretch/>
        </p:blipFill>
        <p:spPr>
          <a:xfrm>
            <a:off x="12914675" y="1329013"/>
            <a:ext cx="3943200" cy="758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/>
          <p:cNvPicPr preferRelativeResize="0"/>
          <p:nvPr/>
        </p:nvPicPr>
        <p:blipFill rotWithShape="1">
          <a:blip r:embed="rId6">
            <a:alphaModFix/>
          </a:blip>
          <a:srcRect b="41734" l="0" r="0" t="40268"/>
          <a:stretch/>
        </p:blipFill>
        <p:spPr>
          <a:xfrm>
            <a:off x="7056862" y="327875"/>
            <a:ext cx="4174266" cy="7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1064a3cb1c_1_103"/>
          <p:cNvSpPr/>
          <p:nvPr/>
        </p:nvSpPr>
        <p:spPr>
          <a:xfrm>
            <a:off x="5278164" y="4273413"/>
            <a:ext cx="15519228" cy="15519228"/>
          </a:xfrm>
          <a:custGeom>
            <a:rect b="b" l="l" r="r" t="t"/>
            <a:pathLst>
              <a:path extrusionOk="0" h="15519228" w="15519228">
                <a:moveTo>
                  <a:pt x="0" y="0"/>
                </a:moveTo>
                <a:lnTo>
                  <a:pt x="15519228" y="0"/>
                </a:lnTo>
                <a:lnTo>
                  <a:pt x="15519228" y="15519229"/>
                </a:lnTo>
                <a:lnTo>
                  <a:pt x="0" y="155192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8" name="Google Shape;298;g31064a3cb1c_1_103"/>
          <p:cNvSpPr/>
          <p:nvPr/>
        </p:nvSpPr>
        <p:spPr>
          <a:xfrm>
            <a:off x="10418251" y="-7401479"/>
            <a:ext cx="15519228" cy="15519228"/>
          </a:xfrm>
          <a:custGeom>
            <a:rect b="b" l="l" r="r" t="t"/>
            <a:pathLst>
              <a:path extrusionOk="0" h="15519228" w="15519228">
                <a:moveTo>
                  <a:pt x="0" y="0"/>
                </a:moveTo>
                <a:lnTo>
                  <a:pt x="15519228" y="0"/>
                </a:lnTo>
                <a:lnTo>
                  <a:pt x="15519228" y="15519228"/>
                </a:lnTo>
                <a:lnTo>
                  <a:pt x="0" y="155192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9" name="Google Shape;299;g31064a3cb1c_1_103"/>
          <p:cNvSpPr txBox="1"/>
          <p:nvPr/>
        </p:nvSpPr>
        <p:spPr>
          <a:xfrm>
            <a:off x="5469000" y="4273425"/>
            <a:ext cx="101313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chemeClr val="dk1"/>
                </a:solidFill>
                <a:latin typeface="Hanuman"/>
                <a:ea typeface="Hanuman"/>
                <a:cs typeface="Hanuman"/>
                <a:sym typeface="Hanuman"/>
              </a:rPr>
              <a:t>DEMO</a:t>
            </a:r>
            <a:endParaRPr sz="7000">
              <a:solidFill>
                <a:schemeClr val="dk1"/>
              </a:solidFill>
              <a:latin typeface="Hanuman"/>
              <a:ea typeface="Hanuman"/>
              <a:cs typeface="Hanuman"/>
              <a:sym typeface="Hanuman"/>
            </a:endParaRPr>
          </a:p>
        </p:txBody>
      </p:sp>
      <p:grpSp>
        <p:nvGrpSpPr>
          <p:cNvPr id="300" name="Google Shape;300;g31064a3cb1c_1_103"/>
          <p:cNvGrpSpPr/>
          <p:nvPr/>
        </p:nvGrpSpPr>
        <p:grpSpPr>
          <a:xfrm>
            <a:off x="3351797" y="1709736"/>
            <a:ext cx="3385325" cy="6867525"/>
            <a:chOff x="0" y="0"/>
            <a:chExt cx="9461500" cy="19050000"/>
          </a:xfrm>
        </p:grpSpPr>
        <p:sp>
          <p:nvSpPr>
            <p:cNvPr id="301" name="Google Shape;301;g31064a3cb1c_1_103"/>
            <p:cNvSpPr/>
            <p:nvPr/>
          </p:nvSpPr>
          <p:spPr>
            <a:xfrm>
              <a:off x="400304" y="312801"/>
              <a:ext cx="8650859" cy="18424398"/>
            </a:xfrm>
            <a:custGeom>
              <a:rect b="b" l="l" r="r" t="t"/>
              <a:pathLst>
                <a:path extrusionOk="0" h="18424398" w="8650859">
                  <a:moveTo>
                    <a:pt x="7532370" y="18424398"/>
                  </a:moveTo>
                  <a:lnTo>
                    <a:pt x="1118489" y="18424398"/>
                  </a:lnTo>
                  <a:cubicBezTo>
                    <a:pt x="500761" y="18424398"/>
                    <a:pt x="0" y="17923636"/>
                    <a:pt x="0" y="17305910"/>
                  </a:cubicBezTo>
                  <a:lnTo>
                    <a:pt x="0" y="1118489"/>
                  </a:lnTo>
                  <a:cubicBezTo>
                    <a:pt x="0" y="500761"/>
                    <a:pt x="500761" y="0"/>
                    <a:pt x="1118489" y="0"/>
                  </a:cubicBezTo>
                  <a:lnTo>
                    <a:pt x="7532370" y="0"/>
                  </a:lnTo>
                  <a:cubicBezTo>
                    <a:pt x="8150098" y="0"/>
                    <a:pt x="8650859" y="500761"/>
                    <a:pt x="8650859" y="1118489"/>
                  </a:cubicBezTo>
                  <a:lnTo>
                    <a:pt x="8650859" y="17305910"/>
                  </a:lnTo>
                  <a:cubicBezTo>
                    <a:pt x="8650732" y="17923636"/>
                    <a:pt x="8150098" y="18424398"/>
                    <a:pt x="7532370" y="18424398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g31064a3cb1c_1_103"/>
            <p:cNvSpPr/>
            <p:nvPr/>
          </p:nvSpPr>
          <p:spPr>
            <a:xfrm>
              <a:off x="0" y="0"/>
              <a:ext cx="9461500" cy="19050000"/>
            </a:xfrm>
            <a:custGeom>
              <a:rect b="b" l="l" r="r" t="t"/>
              <a:pathLst>
                <a:path extrusionOk="0" h="19050000" w="9461500">
                  <a:moveTo>
                    <a:pt x="94615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461500" y="0"/>
                  </a:lnTo>
                  <a:lnTo>
                    <a:pt x="9461500" y="1905000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-79" r="-79" t="0"/>
              </a:stretch>
            </a:blipFill>
            <a:ln>
              <a:noFill/>
            </a:ln>
          </p:spPr>
        </p:sp>
      </p:grpSp>
      <p:sp>
        <p:nvSpPr>
          <p:cNvPr id="303" name="Google Shape;303;g31064a3cb1c_1_103"/>
          <p:cNvSpPr/>
          <p:nvPr/>
        </p:nvSpPr>
        <p:spPr>
          <a:xfrm>
            <a:off x="3521815" y="1853817"/>
            <a:ext cx="3045000" cy="6578400"/>
          </a:xfrm>
          <a:prstGeom prst="roundRect">
            <a:avLst>
              <a:gd fmla="val 11435" name="adj"/>
            </a:avLst>
          </a:prstGeom>
          <a:solidFill>
            <a:srgbClr val="FD6029"/>
          </a:solidFill>
          <a:ln cap="flat" cmpd="sng" w="9525">
            <a:solidFill>
              <a:srgbClr val="FD60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g31064a3cb1c_1_103"/>
          <p:cNvPicPr preferRelativeResize="0"/>
          <p:nvPr/>
        </p:nvPicPr>
        <p:blipFill rotWithShape="1">
          <a:blip r:embed="rId6">
            <a:alphaModFix/>
          </a:blip>
          <a:srcRect b="5639" l="0" r="0" t="5542"/>
          <a:stretch/>
        </p:blipFill>
        <p:spPr>
          <a:xfrm>
            <a:off x="3521825" y="2144918"/>
            <a:ext cx="3045097" cy="5957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5" name="Google Shape;305;g31064a3cb1c_1_103"/>
          <p:cNvGrpSpPr/>
          <p:nvPr/>
        </p:nvGrpSpPr>
        <p:grpSpPr>
          <a:xfrm>
            <a:off x="8092464" y="2808337"/>
            <a:ext cx="61787" cy="4670320"/>
            <a:chOff x="0" y="-66675"/>
            <a:chExt cx="16273" cy="1230035"/>
          </a:xfrm>
        </p:grpSpPr>
        <p:sp>
          <p:nvSpPr>
            <p:cNvPr id="306" name="Google Shape;306;g31064a3cb1c_1_103"/>
            <p:cNvSpPr/>
            <p:nvPr/>
          </p:nvSpPr>
          <p:spPr>
            <a:xfrm>
              <a:off x="0" y="0"/>
              <a:ext cx="16273" cy="1163360"/>
            </a:xfrm>
            <a:custGeom>
              <a:rect b="b" l="l" r="r" t="t"/>
              <a:pathLst>
                <a:path extrusionOk="0" h="1163360" w="16273">
                  <a:moveTo>
                    <a:pt x="0" y="0"/>
                  </a:moveTo>
                  <a:lnTo>
                    <a:pt x="16273" y="0"/>
                  </a:lnTo>
                  <a:lnTo>
                    <a:pt x="16273" y="1163360"/>
                  </a:lnTo>
                  <a:lnTo>
                    <a:pt x="0" y="1163360"/>
                  </a:lnTo>
                  <a:close/>
                </a:path>
              </a:pathLst>
            </a:custGeom>
            <a:solidFill>
              <a:srgbClr val="858C8B"/>
            </a:solidFill>
            <a:ln>
              <a:noFill/>
            </a:ln>
          </p:spPr>
        </p:sp>
        <p:sp>
          <p:nvSpPr>
            <p:cNvPr id="307" name="Google Shape;307;g31064a3cb1c_1_103"/>
            <p:cNvSpPr txBox="1"/>
            <p:nvPr/>
          </p:nvSpPr>
          <p:spPr>
            <a:xfrm>
              <a:off x="0" y="-66675"/>
              <a:ext cx="16200" cy="123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med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0"/>
          <p:cNvSpPr/>
          <p:nvPr/>
        </p:nvSpPr>
        <p:spPr>
          <a:xfrm>
            <a:off x="5278164" y="4273413"/>
            <a:ext cx="15519228" cy="15519228"/>
          </a:xfrm>
          <a:custGeom>
            <a:rect b="b" l="l" r="r" t="t"/>
            <a:pathLst>
              <a:path extrusionOk="0" h="15519228" w="15519228">
                <a:moveTo>
                  <a:pt x="0" y="0"/>
                </a:moveTo>
                <a:lnTo>
                  <a:pt x="15519228" y="0"/>
                </a:lnTo>
                <a:lnTo>
                  <a:pt x="15519228" y="15519229"/>
                </a:lnTo>
                <a:lnTo>
                  <a:pt x="0" y="155192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3" name="Google Shape;313;p10"/>
          <p:cNvSpPr/>
          <p:nvPr/>
        </p:nvSpPr>
        <p:spPr>
          <a:xfrm>
            <a:off x="9953178" y="-9893382"/>
            <a:ext cx="17028054" cy="17028054"/>
          </a:xfrm>
          <a:custGeom>
            <a:rect b="b" l="l" r="r" t="t"/>
            <a:pathLst>
              <a:path extrusionOk="0" h="17028054" w="17028054">
                <a:moveTo>
                  <a:pt x="0" y="0"/>
                </a:moveTo>
                <a:lnTo>
                  <a:pt x="17028054" y="0"/>
                </a:lnTo>
                <a:lnTo>
                  <a:pt x="17028054" y="17028054"/>
                </a:lnTo>
                <a:lnTo>
                  <a:pt x="0" y="170280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4" name="Google Shape;314;p10"/>
          <p:cNvSpPr txBox="1"/>
          <p:nvPr/>
        </p:nvSpPr>
        <p:spPr>
          <a:xfrm>
            <a:off x="4848450" y="4374525"/>
            <a:ext cx="8591100" cy="11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35"/>
              <a:t>¿PREGUNTAS</a:t>
            </a:r>
            <a:r>
              <a:rPr b="0" i="0" lang="en-US" sz="853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</p:txBody>
      </p:sp>
      <p:grpSp>
        <p:nvGrpSpPr>
          <p:cNvPr id="315" name="Google Shape;315;p10"/>
          <p:cNvGrpSpPr/>
          <p:nvPr/>
        </p:nvGrpSpPr>
        <p:grpSpPr>
          <a:xfrm>
            <a:off x="5005275" y="3699580"/>
            <a:ext cx="7991853" cy="417418"/>
            <a:chOff x="0" y="0"/>
            <a:chExt cx="10655804" cy="556558"/>
          </a:xfrm>
        </p:grpSpPr>
        <p:grpSp>
          <p:nvGrpSpPr>
            <p:cNvPr id="316" name="Google Shape;316;p10"/>
            <p:cNvGrpSpPr/>
            <p:nvPr/>
          </p:nvGrpSpPr>
          <p:grpSpPr>
            <a:xfrm>
              <a:off x="0" y="0"/>
              <a:ext cx="439562" cy="439562"/>
              <a:chOff x="0" y="0"/>
              <a:chExt cx="812800" cy="812800"/>
            </a:xfrm>
          </p:grpSpPr>
          <p:sp>
            <p:nvSpPr>
              <p:cNvPr id="317" name="Google Shape;317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10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15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9" name="Google Shape;319;p10"/>
            <p:cNvSpPr txBox="1"/>
            <p:nvPr/>
          </p:nvSpPr>
          <p:spPr>
            <a:xfrm>
              <a:off x="636104" y="2458"/>
              <a:ext cx="100197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00" u="none" cap="none" strike="noStrike">
                  <a:solidFill>
                    <a:srgbClr val="888888"/>
                  </a:solidFill>
                  <a:latin typeface="Hanuman"/>
                  <a:ea typeface="Hanuman"/>
                  <a:cs typeface="Hanuman"/>
                  <a:sym typeface="Hanuman"/>
                </a:rPr>
                <a:t>LOVIN.</a:t>
              </a:r>
              <a:r>
                <a:rPr lang="en-US" sz="2700">
                  <a:solidFill>
                    <a:srgbClr val="FFFFFF"/>
                  </a:solidFill>
                  <a:latin typeface="Hanuman"/>
                  <a:ea typeface="Hanuman"/>
                  <a:cs typeface="Hanuman"/>
                  <a:sym typeface="Hanuman"/>
                </a:rPr>
                <a:t>.</a:t>
              </a:r>
              <a:endParaRPr/>
            </a:p>
          </p:txBody>
        </p:sp>
      </p:grpSp>
    </p:spTree>
  </p:cSld>
  <p:clrMapOvr>
    <a:masterClrMapping/>
  </p:clrMapOvr>
  <p:transition spd="med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0341a2f7d_0_0"/>
          <p:cNvSpPr/>
          <p:nvPr/>
        </p:nvSpPr>
        <p:spPr>
          <a:xfrm>
            <a:off x="-6934451" y="-7487323"/>
            <a:ext cx="15519228" cy="15519228"/>
          </a:xfrm>
          <a:custGeom>
            <a:rect b="b" l="l" r="r" t="t"/>
            <a:pathLst>
              <a:path extrusionOk="0" h="15519228" w="15519228">
                <a:moveTo>
                  <a:pt x="0" y="0"/>
                </a:moveTo>
                <a:lnTo>
                  <a:pt x="15519228" y="0"/>
                </a:lnTo>
                <a:lnTo>
                  <a:pt x="15519228" y="15519228"/>
                </a:lnTo>
                <a:lnTo>
                  <a:pt x="0" y="155192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3" name="Google Shape;103;g310341a2f7d_0_0"/>
          <p:cNvSpPr/>
          <p:nvPr/>
        </p:nvSpPr>
        <p:spPr>
          <a:xfrm>
            <a:off x="11667678" y="3374101"/>
            <a:ext cx="17028054" cy="17028054"/>
          </a:xfrm>
          <a:custGeom>
            <a:rect b="b" l="l" r="r" t="t"/>
            <a:pathLst>
              <a:path extrusionOk="0" h="17028054" w="17028054">
                <a:moveTo>
                  <a:pt x="0" y="0"/>
                </a:moveTo>
                <a:lnTo>
                  <a:pt x="17028054" y="0"/>
                </a:lnTo>
                <a:lnTo>
                  <a:pt x="17028054" y="17028054"/>
                </a:lnTo>
                <a:lnTo>
                  <a:pt x="0" y="170280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4" name="Google Shape;104;g310341a2f7d_0_0"/>
          <p:cNvSpPr txBox="1"/>
          <p:nvPr/>
        </p:nvSpPr>
        <p:spPr>
          <a:xfrm>
            <a:off x="724375" y="593725"/>
            <a:ext cx="175635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chemeClr val="dk1"/>
                </a:solidFill>
                <a:latin typeface="Hanuman"/>
                <a:ea typeface="Hanuman"/>
                <a:cs typeface="Hanuman"/>
                <a:sym typeface="Hanuman"/>
              </a:rPr>
              <a:t>EQUIPO</a:t>
            </a:r>
            <a:endParaRPr sz="7000">
              <a:solidFill>
                <a:schemeClr val="dk1"/>
              </a:solidFill>
              <a:latin typeface="Hanuman"/>
              <a:ea typeface="Hanuman"/>
              <a:cs typeface="Hanuman"/>
              <a:sym typeface="Hanuman"/>
            </a:endParaRPr>
          </a:p>
        </p:txBody>
      </p:sp>
      <p:sp>
        <p:nvSpPr>
          <p:cNvPr id="105" name="Google Shape;105;g310341a2f7d_0_0"/>
          <p:cNvSpPr/>
          <p:nvPr/>
        </p:nvSpPr>
        <p:spPr>
          <a:xfrm>
            <a:off x="9764870" y="2983425"/>
            <a:ext cx="3016800" cy="3901500"/>
          </a:xfrm>
          <a:prstGeom prst="rect">
            <a:avLst/>
          </a:prstGeom>
          <a:solidFill>
            <a:srgbClr val="DBAC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g310341a2f7d_0_0"/>
          <p:cNvPicPr preferRelativeResize="0"/>
          <p:nvPr/>
        </p:nvPicPr>
        <p:blipFill rotWithShape="1">
          <a:blip r:embed="rId5">
            <a:alphaModFix/>
          </a:blip>
          <a:srcRect b="0" l="13856" r="11689" t="8290"/>
          <a:stretch/>
        </p:blipFill>
        <p:spPr>
          <a:xfrm>
            <a:off x="5505924" y="2983513"/>
            <a:ext cx="3017017" cy="3901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310341a2f7d_0_0"/>
          <p:cNvPicPr preferRelativeResize="0"/>
          <p:nvPr/>
        </p:nvPicPr>
        <p:blipFill rotWithShape="1">
          <a:blip r:embed="rId6">
            <a:alphaModFix/>
          </a:blip>
          <a:srcRect b="8197" l="0" r="0" t="13130"/>
          <a:stretch/>
        </p:blipFill>
        <p:spPr>
          <a:xfrm rot="5400000">
            <a:off x="804755" y="3425739"/>
            <a:ext cx="3901429" cy="3017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310341a2f7d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45129" y="2983531"/>
            <a:ext cx="2656666" cy="3901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310341a2f7d_0_0"/>
          <p:cNvPicPr preferRelativeResize="0"/>
          <p:nvPr/>
        </p:nvPicPr>
        <p:blipFill rotWithShape="1">
          <a:blip r:embed="rId8">
            <a:alphaModFix/>
          </a:blip>
          <a:srcRect b="0" l="12793" r="13892" t="8374"/>
          <a:stretch/>
        </p:blipFill>
        <p:spPr>
          <a:xfrm>
            <a:off x="14024020" y="2983513"/>
            <a:ext cx="3017017" cy="3901428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310341a2f7d_0_0"/>
          <p:cNvSpPr txBox="1"/>
          <p:nvPr/>
        </p:nvSpPr>
        <p:spPr>
          <a:xfrm>
            <a:off x="1247063" y="7212000"/>
            <a:ext cx="30168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latin typeface="Montserrat SemiBold"/>
                <a:ea typeface="Montserrat SemiBold"/>
                <a:cs typeface="Montserrat SemiBold"/>
                <a:sym typeface="Montserrat SemiBold"/>
              </a:rPr>
              <a:t>Constanza Painevilo</a:t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latin typeface="Montserrat SemiBold"/>
                <a:ea typeface="Montserrat SemiBold"/>
                <a:cs typeface="Montserrat SemiBold"/>
                <a:sym typeface="Montserrat SemiBold"/>
              </a:rPr>
              <a:t>Scrum Master</a:t>
            </a:r>
            <a:endParaRPr b="0" i="0" sz="16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1" name="Google Shape;111;g310341a2f7d_0_0"/>
          <p:cNvSpPr txBox="1"/>
          <p:nvPr/>
        </p:nvSpPr>
        <p:spPr>
          <a:xfrm>
            <a:off x="5505838" y="7212000"/>
            <a:ext cx="30168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latin typeface="Montserrat SemiBold"/>
                <a:ea typeface="Montserrat SemiBold"/>
                <a:cs typeface="Montserrat SemiBold"/>
                <a:sym typeface="Montserrat SemiBold"/>
              </a:rPr>
              <a:t>Francisco López</a:t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latin typeface="Montserrat SemiBold"/>
                <a:ea typeface="Montserrat SemiBold"/>
                <a:cs typeface="Montserrat SemiBold"/>
                <a:sym typeface="Montserrat SemiBold"/>
              </a:rPr>
              <a:t>Product Owner</a:t>
            </a:r>
            <a:endParaRPr b="0" i="0" sz="16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2" name="Google Shape;112;g310341a2f7d_0_0"/>
          <p:cNvSpPr txBox="1"/>
          <p:nvPr/>
        </p:nvSpPr>
        <p:spPr>
          <a:xfrm>
            <a:off x="9764596" y="7212000"/>
            <a:ext cx="30168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latin typeface="Montserrat SemiBold"/>
                <a:ea typeface="Montserrat SemiBold"/>
                <a:cs typeface="Montserrat SemiBold"/>
                <a:sym typeface="Montserrat SemiBold"/>
              </a:rPr>
              <a:t>Bastián Rodríguez</a:t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latin typeface="Montserrat SemiBold"/>
                <a:ea typeface="Montserrat SemiBold"/>
                <a:cs typeface="Montserrat SemiBold"/>
                <a:sym typeface="Montserrat SemiBold"/>
              </a:rPr>
              <a:t>Desarrollador Full Stack</a:t>
            </a:r>
            <a:endParaRPr b="0" i="0" sz="16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3" name="Google Shape;113;g310341a2f7d_0_0"/>
          <p:cNvSpPr txBox="1"/>
          <p:nvPr/>
        </p:nvSpPr>
        <p:spPr>
          <a:xfrm>
            <a:off x="14023355" y="7212000"/>
            <a:ext cx="30168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latin typeface="Montserrat SemiBold"/>
                <a:ea typeface="Montserrat SemiBold"/>
                <a:cs typeface="Montserrat SemiBold"/>
                <a:sym typeface="Montserrat SemiBold"/>
              </a:rPr>
              <a:t>Jairo Alvarez</a:t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latin typeface="Montserrat SemiBold"/>
                <a:ea typeface="Montserrat SemiBold"/>
                <a:cs typeface="Montserrat SemiBold"/>
                <a:sym typeface="Montserrat SemiBold"/>
              </a:rPr>
              <a:t>Desarrollador y QA</a:t>
            </a:r>
            <a:endParaRPr b="0" i="0" sz="16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/>
          <p:nvPr/>
        </p:nvSpPr>
        <p:spPr>
          <a:xfrm>
            <a:off x="-6934451" y="-7487323"/>
            <a:ext cx="15519228" cy="15519228"/>
          </a:xfrm>
          <a:custGeom>
            <a:rect b="b" l="l" r="r" t="t"/>
            <a:pathLst>
              <a:path extrusionOk="0" h="15519228" w="15519228">
                <a:moveTo>
                  <a:pt x="0" y="0"/>
                </a:moveTo>
                <a:lnTo>
                  <a:pt x="15519228" y="0"/>
                </a:lnTo>
                <a:lnTo>
                  <a:pt x="15519228" y="15519228"/>
                </a:lnTo>
                <a:lnTo>
                  <a:pt x="0" y="155192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9" name="Google Shape;119;p5"/>
          <p:cNvSpPr/>
          <p:nvPr/>
        </p:nvSpPr>
        <p:spPr>
          <a:xfrm>
            <a:off x="11667678" y="3374101"/>
            <a:ext cx="17028054" cy="17028054"/>
          </a:xfrm>
          <a:custGeom>
            <a:rect b="b" l="l" r="r" t="t"/>
            <a:pathLst>
              <a:path extrusionOk="0" h="17028054" w="17028054">
                <a:moveTo>
                  <a:pt x="0" y="0"/>
                </a:moveTo>
                <a:lnTo>
                  <a:pt x="17028054" y="0"/>
                </a:lnTo>
                <a:lnTo>
                  <a:pt x="17028054" y="17028054"/>
                </a:lnTo>
                <a:lnTo>
                  <a:pt x="0" y="170280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20" name="Google Shape;120;p5"/>
          <p:cNvGrpSpPr/>
          <p:nvPr/>
        </p:nvGrpSpPr>
        <p:grpSpPr>
          <a:xfrm>
            <a:off x="918875" y="2253675"/>
            <a:ext cx="7834075" cy="6599763"/>
            <a:chOff x="233075" y="2491250"/>
            <a:chExt cx="7834075" cy="6599763"/>
          </a:xfrm>
        </p:grpSpPr>
        <p:pic>
          <p:nvPicPr>
            <p:cNvPr id="121" name="Google Shape;121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370389" y="4538563"/>
              <a:ext cx="873343" cy="873343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888888">
                  <a:alpha val="24710"/>
                </a:srgbClr>
              </a:outerShdw>
            </a:effectLst>
          </p:spPr>
        </p:pic>
        <p:grpSp>
          <p:nvGrpSpPr>
            <p:cNvPr id="122" name="Google Shape;122;p5"/>
            <p:cNvGrpSpPr/>
            <p:nvPr/>
          </p:nvGrpSpPr>
          <p:grpSpPr>
            <a:xfrm>
              <a:off x="233075" y="2491250"/>
              <a:ext cx="7834075" cy="6599763"/>
              <a:chOff x="233075" y="2491250"/>
              <a:chExt cx="7834075" cy="6599763"/>
            </a:xfrm>
          </p:grpSpPr>
          <p:sp>
            <p:nvSpPr>
              <p:cNvPr id="123" name="Google Shape;123;p5"/>
              <p:cNvSpPr txBox="1"/>
              <p:nvPr/>
            </p:nvSpPr>
            <p:spPr>
              <a:xfrm>
                <a:off x="1839150" y="2491250"/>
                <a:ext cx="6228000" cy="66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3999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000"/>
                  <a:buFont typeface="Arial"/>
                  <a:buNone/>
                </a:pPr>
                <a:r>
                  <a:rPr i="0" lang="en-US" sz="3000" u="none" cap="none" strike="noStrike">
                    <a:solidFill>
                      <a:srgbClr val="15193E"/>
                    </a:solidFill>
                    <a:latin typeface="Hanuman Light"/>
                    <a:ea typeface="Hanuman Light"/>
                    <a:cs typeface="Hanuman Light"/>
                    <a:sym typeface="Hanuman Light"/>
                  </a:rPr>
                  <a:t>PROBLEMÁTICA EVIDENCIADA</a:t>
                </a:r>
                <a:endParaRPr i="0" sz="3000" u="none" cap="none" strike="noStrike">
                  <a:solidFill>
                    <a:srgbClr val="15193E"/>
                  </a:solidFill>
                  <a:latin typeface="Hanuman Light"/>
                  <a:ea typeface="Hanuman Light"/>
                  <a:cs typeface="Hanuman Light"/>
                  <a:sym typeface="Hanuman Light"/>
                </a:endParaRPr>
              </a:p>
            </p:txBody>
          </p:sp>
          <p:sp>
            <p:nvSpPr>
              <p:cNvPr id="124" name="Google Shape;124;p5"/>
              <p:cNvSpPr txBox="1"/>
              <p:nvPr/>
            </p:nvSpPr>
            <p:spPr>
              <a:xfrm>
                <a:off x="1871975" y="3263450"/>
                <a:ext cx="5838600" cy="109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-381000" lvl="0" marL="457200" marR="0" rtl="0" algn="l">
                  <a:lnSpc>
                    <a:spcPct val="115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15193E"/>
                  </a:buClr>
                  <a:buSzPts val="2400"/>
                  <a:buFont typeface="Montserrat"/>
                  <a:buChar char="●"/>
                </a:pPr>
                <a:r>
                  <a:rPr i="0" lang="en-US" sz="2400" u="none" cap="none" strike="noStrike">
                    <a:solidFill>
                      <a:srgbClr val="15193E"/>
                    </a:solidFill>
                    <a:latin typeface="Hanuman Light"/>
                    <a:ea typeface="Hanuman Light"/>
                    <a:cs typeface="Hanuman Light"/>
                    <a:sym typeface="Hanuman Light"/>
                  </a:rPr>
                  <a:t>Canales promoción Dispersos y Fragmentados</a:t>
                </a:r>
                <a:endParaRPr i="0" sz="2400" u="none" cap="none" strike="noStrike">
                  <a:solidFill>
                    <a:srgbClr val="15193E"/>
                  </a:solidFill>
                  <a:latin typeface="Hanuman Light"/>
                  <a:ea typeface="Hanuman Light"/>
                  <a:cs typeface="Hanuman Light"/>
                  <a:sym typeface="Hanuman Light"/>
                </a:endParaRPr>
              </a:p>
            </p:txBody>
          </p:sp>
          <p:sp>
            <p:nvSpPr>
              <p:cNvPr id="125" name="Google Shape;125;p5"/>
              <p:cNvSpPr txBox="1"/>
              <p:nvPr/>
            </p:nvSpPr>
            <p:spPr>
              <a:xfrm>
                <a:off x="1871975" y="5872650"/>
                <a:ext cx="6042600" cy="97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-381000" lvl="0" marL="457200" marR="0" rtl="0" algn="l">
                  <a:lnSpc>
                    <a:spcPct val="115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15193E"/>
                  </a:buClr>
                  <a:buSzPts val="2400"/>
                  <a:buFont typeface="Montserrat"/>
                  <a:buChar char="●"/>
                </a:pPr>
                <a:r>
                  <a:rPr i="0" lang="en-US" sz="2400" u="none" cap="none" strike="noStrike">
                    <a:solidFill>
                      <a:srgbClr val="15193E"/>
                    </a:solidFill>
                    <a:latin typeface="Hanuman Light"/>
                    <a:ea typeface="Hanuman Light"/>
                    <a:cs typeface="Hanuman Light"/>
                    <a:sym typeface="Hanuman Light"/>
                  </a:rPr>
                  <a:t>Inconsistencias y Dificultades al acceder a un Servicio</a:t>
                </a:r>
                <a:endParaRPr i="0" sz="2400" u="none" cap="none" strike="noStrike">
                  <a:solidFill>
                    <a:srgbClr val="15193E"/>
                  </a:solidFill>
                  <a:latin typeface="Hanuman Light"/>
                  <a:ea typeface="Hanuman Light"/>
                  <a:cs typeface="Hanuman Light"/>
                  <a:sym typeface="Hanuman Light"/>
                </a:endParaRPr>
              </a:p>
            </p:txBody>
          </p:sp>
          <p:pic>
            <p:nvPicPr>
              <p:cNvPr id="126" name="Google Shape;126;p5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321770" y="4538563"/>
                <a:ext cx="873343" cy="87334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888888">
                    <a:alpha val="24710"/>
                  </a:srgbClr>
                </a:outerShdw>
              </a:effectLst>
            </p:spPr>
          </p:pic>
          <p:pic>
            <p:nvPicPr>
              <p:cNvPr id="127" name="Google Shape;127;p5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2273150" y="4538563"/>
                <a:ext cx="873343" cy="87334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888888">
                    <a:alpha val="24710"/>
                  </a:srgbClr>
                </a:outerShdw>
              </a:effectLst>
            </p:spPr>
          </p:pic>
          <p:pic>
            <p:nvPicPr>
              <p:cNvPr id="128" name="Google Shape;128;p5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3297460" y="4538563"/>
                <a:ext cx="873343" cy="87334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888888">
                    <a:alpha val="24710"/>
                  </a:srgbClr>
                </a:outerShdw>
              </a:effectLst>
            </p:spPr>
          </p:pic>
          <p:pic>
            <p:nvPicPr>
              <p:cNvPr id="129" name="Google Shape;129;p5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5346080" y="4538563"/>
                <a:ext cx="873343" cy="87334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888888">
                    <a:alpha val="24710"/>
                  </a:srgbClr>
                </a:outerShdw>
              </a:effectLst>
            </p:spPr>
          </p:pic>
          <p:sp>
            <p:nvSpPr>
              <p:cNvPr id="130" name="Google Shape;130;p5"/>
              <p:cNvSpPr txBox="1"/>
              <p:nvPr/>
            </p:nvSpPr>
            <p:spPr>
              <a:xfrm>
                <a:off x="2273150" y="7024613"/>
                <a:ext cx="5793900" cy="206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-381000" lvl="0" marL="457200" marR="0" rtl="0" algn="l">
                  <a:lnSpc>
                    <a:spcPct val="115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rgbClr val="15193E"/>
                  </a:buClr>
                  <a:buSzPts val="2400"/>
                  <a:buFont typeface="Montserrat"/>
                  <a:buChar char="❏"/>
                </a:pPr>
                <a:r>
                  <a:rPr i="0" lang="en-US" sz="2400" u="none" cap="none" strike="noStrike">
                    <a:solidFill>
                      <a:srgbClr val="15193E"/>
                    </a:solidFill>
                    <a:latin typeface="Hanuman Light"/>
                    <a:ea typeface="Hanuman Light"/>
                    <a:cs typeface="Hanuman Light"/>
                    <a:sym typeface="Hanuman Light"/>
                  </a:rPr>
                  <a:t>Búsqueda del Servicio</a:t>
                </a:r>
                <a:endParaRPr i="0" sz="2400" u="none" cap="none" strike="noStrike">
                  <a:solidFill>
                    <a:srgbClr val="15193E"/>
                  </a:solidFill>
                  <a:latin typeface="Hanuman Light"/>
                  <a:ea typeface="Hanuman Light"/>
                  <a:cs typeface="Hanuman Light"/>
                  <a:sym typeface="Hanuman Light"/>
                </a:endParaRPr>
              </a:p>
              <a:p>
                <a:pPr indent="-381000" lvl="0" marL="45720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5193E"/>
                  </a:buClr>
                  <a:buSzPts val="2400"/>
                  <a:buFont typeface="Montserrat"/>
                  <a:buChar char="❏"/>
                </a:pPr>
                <a:r>
                  <a:rPr i="0" lang="en-US" sz="2400" u="none" cap="none" strike="noStrike">
                    <a:solidFill>
                      <a:srgbClr val="15193E"/>
                    </a:solidFill>
                    <a:latin typeface="Hanuman Light"/>
                    <a:ea typeface="Hanuman Light"/>
                    <a:cs typeface="Hanuman Light"/>
                    <a:sym typeface="Hanuman Light"/>
                  </a:rPr>
                  <a:t>Identificación del Servicio</a:t>
                </a:r>
                <a:endParaRPr i="0" sz="2400" u="none" cap="none" strike="noStrike">
                  <a:solidFill>
                    <a:srgbClr val="15193E"/>
                  </a:solidFill>
                  <a:latin typeface="Hanuman Light"/>
                  <a:ea typeface="Hanuman Light"/>
                  <a:cs typeface="Hanuman Light"/>
                  <a:sym typeface="Hanuman Light"/>
                </a:endParaRPr>
              </a:p>
              <a:p>
                <a:pPr indent="-381000" lvl="0" marL="45720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5193E"/>
                  </a:buClr>
                  <a:buSzPts val="2400"/>
                  <a:buFont typeface="Montserrat"/>
                  <a:buChar char="❏"/>
                </a:pPr>
                <a:r>
                  <a:rPr i="0" lang="en-US" sz="2400" u="none" cap="none" strike="noStrike">
                    <a:solidFill>
                      <a:srgbClr val="15193E"/>
                    </a:solidFill>
                    <a:latin typeface="Hanuman Light"/>
                    <a:ea typeface="Hanuman Light"/>
                    <a:cs typeface="Hanuman Light"/>
                    <a:sym typeface="Hanuman Light"/>
                  </a:rPr>
                  <a:t>Comparación de Servicios</a:t>
                </a:r>
                <a:endParaRPr i="0" sz="2400" u="none" cap="none" strike="noStrike">
                  <a:solidFill>
                    <a:srgbClr val="15193E"/>
                  </a:solidFill>
                  <a:latin typeface="Hanuman Light"/>
                  <a:ea typeface="Hanuman Light"/>
                  <a:cs typeface="Hanuman Light"/>
                  <a:sym typeface="Hanuman Light"/>
                </a:endParaRPr>
              </a:p>
              <a:p>
                <a:pPr indent="-381000" lvl="0" marL="45720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5193E"/>
                  </a:buClr>
                  <a:buSzPts val="2400"/>
                  <a:buFont typeface="Montserrat"/>
                  <a:buChar char="❏"/>
                </a:pPr>
                <a:r>
                  <a:rPr i="0" lang="en-US" sz="2400" u="none" cap="none" strike="noStrike">
                    <a:solidFill>
                      <a:srgbClr val="15193E"/>
                    </a:solidFill>
                    <a:latin typeface="Hanuman Light"/>
                    <a:ea typeface="Hanuman Light"/>
                    <a:cs typeface="Hanuman Light"/>
                    <a:sym typeface="Hanuman Light"/>
                  </a:rPr>
                  <a:t>Cotización de Servicios</a:t>
                </a:r>
                <a:endParaRPr i="0" sz="2400" u="none" cap="none" strike="noStrike">
                  <a:solidFill>
                    <a:srgbClr val="15193E"/>
                  </a:solidFill>
                  <a:latin typeface="Hanuman Light"/>
                  <a:ea typeface="Hanuman Light"/>
                  <a:cs typeface="Hanuman Light"/>
                  <a:sym typeface="Hanuman Light"/>
                </a:endParaRPr>
              </a:p>
              <a:p>
                <a:pPr indent="-381000" lvl="0" marL="45720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5193E"/>
                  </a:buClr>
                  <a:buSzPts val="2400"/>
                  <a:buFont typeface="Montserrat"/>
                  <a:buChar char="❏"/>
                </a:pPr>
                <a:r>
                  <a:rPr i="0" lang="en-US" sz="2400" u="none" cap="none" strike="noStrike">
                    <a:solidFill>
                      <a:srgbClr val="15193E"/>
                    </a:solidFill>
                    <a:latin typeface="Hanuman Light"/>
                    <a:ea typeface="Hanuman Light"/>
                    <a:cs typeface="Hanuman Light"/>
                    <a:sym typeface="Hanuman Light"/>
                  </a:rPr>
                  <a:t>Reserva y Agenda de Servicios</a:t>
                </a:r>
                <a:endParaRPr i="0" sz="2400" u="none" cap="none" strike="noStrike">
                  <a:solidFill>
                    <a:srgbClr val="15193E"/>
                  </a:solidFill>
                  <a:latin typeface="Hanuman Light"/>
                  <a:ea typeface="Hanuman Light"/>
                  <a:cs typeface="Hanuman Light"/>
                  <a:sym typeface="Hanuman Light"/>
                </a:endParaRPr>
              </a:p>
            </p:txBody>
          </p:sp>
          <p:pic>
            <p:nvPicPr>
              <p:cNvPr id="131" name="Google Shape;131;p5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233077" y="3862288"/>
                <a:ext cx="1658575" cy="165855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888888">
                    <a:alpha val="24710"/>
                  </a:srgbClr>
                </a:outerShdw>
              </a:effectLst>
            </p:spPr>
          </p:pic>
          <p:cxnSp>
            <p:nvCxnSpPr>
              <p:cNvPr id="132" name="Google Shape;132;p5"/>
              <p:cNvCxnSpPr/>
              <p:nvPr/>
            </p:nvCxnSpPr>
            <p:spPr>
              <a:xfrm>
                <a:off x="1940325" y="5674850"/>
                <a:ext cx="5867700" cy="85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pic>
            <p:nvPicPr>
              <p:cNvPr id="133" name="Google Shape;133;p5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233075" y="6646038"/>
                <a:ext cx="1658580" cy="1658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34" name="Google Shape;134;p5"/>
          <p:cNvGrpSpPr/>
          <p:nvPr/>
        </p:nvGrpSpPr>
        <p:grpSpPr>
          <a:xfrm>
            <a:off x="9597038" y="2253675"/>
            <a:ext cx="7708312" cy="6599775"/>
            <a:chOff x="8930313" y="2476300"/>
            <a:chExt cx="7708312" cy="6599775"/>
          </a:xfrm>
        </p:grpSpPr>
        <p:sp>
          <p:nvSpPr>
            <p:cNvPr id="135" name="Google Shape;135;p5"/>
            <p:cNvSpPr txBox="1"/>
            <p:nvPr/>
          </p:nvSpPr>
          <p:spPr>
            <a:xfrm>
              <a:off x="10844725" y="6690775"/>
              <a:ext cx="5714700" cy="238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i="0" lang="en-US" sz="2400" u="none" cap="none" strike="noStrike">
                  <a:solidFill>
                    <a:srgbClr val="15193E"/>
                  </a:solidFill>
                  <a:latin typeface="Hanuman Light"/>
                  <a:ea typeface="Hanuman Light"/>
                  <a:cs typeface="Hanuman Light"/>
                  <a:sym typeface="Hanuman Light"/>
                </a:rPr>
                <a:t>Uno de los principales desafíos que enfrenta la industria de los servicios es la “falta de una plataforma centralizada de servicios”.</a:t>
              </a:r>
              <a:endParaRPr i="0" sz="2400" u="none" cap="none" strike="noStrike">
                <a:solidFill>
                  <a:srgbClr val="15193E"/>
                </a:solidFill>
                <a:latin typeface="Hanuman Light"/>
                <a:ea typeface="Hanuman Light"/>
                <a:cs typeface="Hanuman Light"/>
                <a:sym typeface="Hanuman Light"/>
              </a:endParaRPr>
            </a:p>
          </p:txBody>
        </p:sp>
        <p:sp>
          <p:nvSpPr>
            <p:cNvPr id="136" name="Google Shape;136;p5"/>
            <p:cNvSpPr txBox="1"/>
            <p:nvPr/>
          </p:nvSpPr>
          <p:spPr>
            <a:xfrm>
              <a:off x="10589906" y="5903625"/>
              <a:ext cx="2956200" cy="6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99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i="0" lang="en-US" sz="3000" u="none" cap="none" strike="noStrike">
                  <a:solidFill>
                    <a:srgbClr val="15193E"/>
                  </a:solidFill>
                  <a:latin typeface="Hanuman Light"/>
                  <a:ea typeface="Hanuman Light"/>
                  <a:cs typeface="Hanuman Light"/>
                  <a:sym typeface="Hanuman Light"/>
                </a:rPr>
                <a:t>ACTUALIDAD</a:t>
              </a:r>
              <a:endParaRPr i="0" sz="3000" u="none" cap="none" strike="noStrike">
                <a:solidFill>
                  <a:srgbClr val="15193E"/>
                </a:solidFill>
                <a:latin typeface="Hanuman Light"/>
                <a:ea typeface="Hanuman Light"/>
                <a:cs typeface="Hanuman Light"/>
                <a:sym typeface="Hanuman Light"/>
              </a:endParaRPr>
            </a:p>
          </p:txBody>
        </p:sp>
        <p:sp>
          <p:nvSpPr>
            <p:cNvPr id="137" name="Google Shape;137;p5"/>
            <p:cNvSpPr txBox="1"/>
            <p:nvPr/>
          </p:nvSpPr>
          <p:spPr>
            <a:xfrm>
              <a:off x="10589900" y="2476300"/>
              <a:ext cx="5838600" cy="6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99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i="0" lang="en-US" sz="3000" u="none" cap="none" strike="noStrike">
                  <a:solidFill>
                    <a:srgbClr val="15193E"/>
                  </a:solidFill>
                  <a:latin typeface="Hanuman Light"/>
                  <a:ea typeface="Hanuman Light"/>
                  <a:cs typeface="Hanuman Light"/>
                  <a:sym typeface="Hanuman Light"/>
                </a:rPr>
                <a:t>OPORTUNIDADES</a:t>
              </a:r>
              <a:endParaRPr i="0" sz="3000" u="none" cap="none" strike="noStrike">
                <a:solidFill>
                  <a:srgbClr val="15193E"/>
                </a:solidFill>
                <a:latin typeface="Hanuman Light"/>
                <a:ea typeface="Hanuman Light"/>
                <a:cs typeface="Hanuman Light"/>
                <a:sym typeface="Hanuman Light"/>
              </a:endParaRPr>
            </a:p>
          </p:txBody>
        </p:sp>
        <p:sp>
          <p:nvSpPr>
            <p:cNvPr id="138" name="Google Shape;138;p5"/>
            <p:cNvSpPr txBox="1"/>
            <p:nvPr/>
          </p:nvSpPr>
          <p:spPr>
            <a:xfrm>
              <a:off x="10844725" y="3284375"/>
              <a:ext cx="5793900" cy="249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381000" lvl="0" marL="457200" marR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15193E"/>
                </a:buClr>
                <a:buSzPts val="2400"/>
                <a:buFont typeface="Montserrat"/>
                <a:buChar char="❏"/>
              </a:pPr>
              <a:r>
                <a:rPr i="0" lang="en-US" sz="2400" u="none" cap="none" strike="noStrike">
                  <a:solidFill>
                    <a:srgbClr val="15193E"/>
                  </a:solidFill>
                  <a:latin typeface="Hanuman Light"/>
                  <a:ea typeface="Hanuman Light"/>
                  <a:cs typeface="Hanuman Light"/>
                  <a:sym typeface="Hanuman Light"/>
                </a:rPr>
                <a:t>Centralización de la oferta de servicios.</a:t>
              </a:r>
              <a:endParaRPr i="0" sz="2400" u="none" cap="none" strike="noStrike">
                <a:solidFill>
                  <a:srgbClr val="15193E"/>
                </a:solidFill>
                <a:latin typeface="Hanuman Light"/>
                <a:ea typeface="Hanuman Light"/>
                <a:cs typeface="Hanuman Light"/>
                <a:sym typeface="Hanuman Light"/>
              </a:endParaRPr>
            </a:p>
            <a:p>
              <a:pPr indent="-3810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5193E"/>
                </a:buClr>
                <a:buSzPts val="2400"/>
                <a:buFont typeface="Montserrat"/>
                <a:buChar char="❏"/>
              </a:pPr>
              <a:r>
                <a:rPr i="0" lang="en-US" sz="2400" u="none" cap="none" strike="noStrike">
                  <a:solidFill>
                    <a:srgbClr val="15193E"/>
                  </a:solidFill>
                  <a:latin typeface="Hanuman Light"/>
                  <a:ea typeface="Hanuman Light"/>
                  <a:cs typeface="Hanuman Light"/>
                  <a:sym typeface="Hanuman Light"/>
                </a:rPr>
                <a:t>Mejorar la Experiencia del cliente.</a:t>
              </a:r>
              <a:endParaRPr i="0" sz="2400" u="none" cap="none" strike="noStrike">
                <a:solidFill>
                  <a:srgbClr val="15193E"/>
                </a:solidFill>
                <a:latin typeface="Hanuman Light"/>
                <a:ea typeface="Hanuman Light"/>
                <a:cs typeface="Hanuman Light"/>
                <a:sym typeface="Hanuman Light"/>
              </a:endParaRPr>
            </a:p>
            <a:p>
              <a:pPr indent="-3810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5193E"/>
                </a:buClr>
                <a:buSzPts val="2400"/>
                <a:buFont typeface="Montserrat"/>
                <a:buChar char="❏"/>
              </a:pPr>
              <a:r>
                <a:rPr i="0" lang="en-US" sz="2400" u="none" cap="none" strike="noStrike">
                  <a:solidFill>
                    <a:srgbClr val="15193E"/>
                  </a:solidFill>
                  <a:latin typeface="Hanuman Light"/>
                  <a:ea typeface="Hanuman Light"/>
                  <a:cs typeface="Hanuman Light"/>
                  <a:sym typeface="Hanuman Light"/>
                </a:rPr>
                <a:t>Optimizar el acceso a los servicios.</a:t>
              </a:r>
              <a:endParaRPr i="0" sz="2400" u="none" cap="none" strike="noStrike">
                <a:solidFill>
                  <a:srgbClr val="15193E"/>
                </a:solidFill>
                <a:latin typeface="Hanuman Light"/>
                <a:ea typeface="Hanuman Light"/>
                <a:cs typeface="Hanuman Light"/>
                <a:sym typeface="Hanuman Light"/>
              </a:endParaRPr>
            </a:p>
            <a:p>
              <a:pPr indent="-3810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5193E"/>
                </a:buClr>
                <a:buSzPts val="2400"/>
                <a:buFont typeface="Montserrat"/>
                <a:buChar char="❏"/>
              </a:pPr>
              <a:r>
                <a:rPr i="0" lang="en-US" sz="2400" u="none" cap="none" strike="noStrike">
                  <a:solidFill>
                    <a:srgbClr val="15193E"/>
                  </a:solidFill>
                  <a:latin typeface="Hanuman Light"/>
                  <a:ea typeface="Hanuman Light"/>
                  <a:cs typeface="Hanuman Light"/>
                  <a:sym typeface="Hanuman Light"/>
                </a:rPr>
                <a:t>Gestionar el método de reserva y agenda.</a:t>
              </a:r>
              <a:endParaRPr i="0" sz="2400" u="none" cap="none" strike="noStrike">
                <a:solidFill>
                  <a:srgbClr val="15193E"/>
                </a:solidFill>
                <a:latin typeface="Hanuman Light"/>
                <a:ea typeface="Hanuman Light"/>
                <a:cs typeface="Hanuman Light"/>
                <a:sym typeface="Hanuman Light"/>
              </a:endParaRPr>
            </a:p>
          </p:txBody>
        </p:sp>
        <p:pic>
          <p:nvPicPr>
            <p:cNvPr id="139" name="Google Shape;139;p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8930313" y="3703175"/>
              <a:ext cx="1659599" cy="1659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5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8930325" y="6570308"/>
              <a:ext cx="1659575" cy="16595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1" name="Google Shape;141;p5"/>
          <p:cNvSpPr txBox="1"/>
          <p:nvPr/>
        </p:nvSpPr>
        <p:spPr>
          <a:xfrm>
            <a:off x="724375" y="593725"/>
            <a:ext cx="175635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chemeClr val="dk1"/>
                </a:solidFill>
                <a:latin typeface="Hanuman"/>
                <a:ea typeface="Hanuman"/>
                <a:cs typeface="Hanuman"/>
                <a:sym typeface="Hanuman"/>
              </a:rPr>
              <a:t>PROBLEMA IDENTIFICADO</a:t>
            </a:r>
            <a:endParaRPr sz="7000">
              <a:solidFill>
                <a:schemeClr val="dk1"/>
              </a:solidFill>
              <a:latin typeface="Hanuman"/>
              <a:ea typeface="Hanuman"/>
              <a:cs typeface="Hanuman"/>
              <a:sym typeface="Hanuman"/>
            </a:endParaRP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01acb837b_1_55"/>
          <p:cNvSpPr/>
          <p:nvPr/>
        </p:nvSpPr>
        <p:spPr>
          <a:xfrm>
            <a:off x="-7021026" y="-7586548"/>
            <a:ext cx="15519228" cy="15519228"/>
          </a:xfrm>
          <a:custGeom>
            <a:rect b="b" l="l" r="r" t="t"/>
            <a:pathLst>
              <a:path extrusionOk="0" h="15519228" w="15519228">
                <a:moveTo>
                  <a:pt x="0" y="0"/>
                </a:moveTo>
                <a:lnTo>
                  <a:pt x="15519228" y="0"/>
                </a:lnTo>
                <a:lnTo>
                  <a:pt x="15519228" y="15519228"/>
                </a:lnTo>
                <a:lnTo>
                  <a:pt x="0" y="155192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7" name="Google Shape;147;g3101acb837b_1_55"/>
          <p:cNvSpPr/>
          <p:nvPr/>
        </p:nvSpPr>
        <p:spPr>
          <a:xfrm>
            <a:off x="11667678" y="3374101"/>
            <a:ext cx="17028054" cy="17028054"/>
          </a:xfrm>
          <a:custGeom>
            <a:rect b="b" l="l" r="r" t="t"/>
            <a:pathLst>
              <a:path extrusionOk="0" h="17028054" w="17028054">
                <a:moveTo>
                  <a:pt x="0" y="0"/>
                </a:moveTo>
                <a:lnTo>
                  <a:pt x="17028054" y="0"/>
                </a:lnTo>
                <a:lnTo>
                  <a:pt x="17028054" y="17028054"/>
                </a:lnTo>
                <a:lnTo>
                  <a:pt x="0" y="170280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48" name="Google Shape;148;g3101acb837b_1_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364944" y="2394155"/>
            <a:ext cx="2069700" cy="2069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" name="Google Shape;149;g3101acb837b_1_55"/>
          <p:cNvGrpSpPr/>
          <p:nvPr/>
        </p:nvGrpSpPr>
        <p:grpSpPr>
          <a:xfrm>
            <a:off x="1567625" y="2204938"/>
            <a:ext cx="12166975" cy="2145873"/>
            <a:chOff x="1652488" y="1345568"/>
            <a:chExt cx="12166975" cy="2145873"/>
          </a:xfrm>
        </p:grpSpPr>
        <p:sp>
          <p:nvSpPr>
            <p:cNvPr id="150" name="Google Shape;150;g3101acb837b_1_55"/>
            <p:cNvSpPr txBox="1"/>
            <p:nvPr/>
          </p:nvSpPr>
          <p:spPr>
            <a:xfrm>
              <a:off x="1652488" y="1345568"/>
              <a:ext cx="7403100" cy="6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3999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i="0" lang="en-US" sz="3000" u="none" cap="none" strike="noStrike">
                  <a:solidFill>
                    <a:srgbClr val="15193E"/>
                  </a:solidFill>
                  <a:latin typeface="Hanuman Light"/>
                  <a:ea typeface="Hanuman Light"/>
                  <a:cs typeface="Hanuman Light"/>
                  <a:sym typeface="Hanuman Light"/>
                </a:rPr>
                <a:t>OBJETIVO GENERAL</a:t>
              </a:r>
              <a:endParaRPr i="0" sz="3000" u="none" cap="none" strike="noStrike">
                <a:solidFill>
                  <a:srgbClr val="15193E"/>
                </a:solidFill>
                <a:latin typeface="Hanuman Light"/>
                <a:ea typeface="Hanuman Light"/>
                <a:cs typeface="Hanuman Light"/>
                <a:sym typeface="Hanuman Light"/>
              </a:endParaRPr>
            </a:p>
          </p:txBody>
        </p:sp>
        <p:sp>
          <p:nvSpPr>
            <p:cNvPr id="151" name="Google Shape;151;g3101acb837b_1_55"/>
            <p:cNvSpPr txBox="1"/>
            <p:nvPr/>
          </p:nvSpPr>
          <p:spPr>
            <a:xfrm>
              <a:off x="2108063" y="2086841"/>
              <a:ext cx="11711400" cy="140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i="0" lang="en-US" sz="2700" u="none" cap="none" strike="noStrike">
                  <a:solidFill>
                    <a:srgbClr val="15193E"/>
                  </a:solidFill>
                  <a:latin typeface="Hanuman Light"/>
                  <a:ea typeface="Hanuman Light"/>
                  <a:cs typeface="Hanuman Light"/>
                  <a:sym typeface="Hanuman Light"/>
                </a:rPr>
                <a:t>El proyecto consistirá en el desarrollo de una Aplicación Móvil diseñada para “centralizar la oferta de servicios profesionales en un solo lugar”.</a:t>
              </a:r>
              <a:endParaRPr i="0" sz="2700" u="none" cap="none" strike="noStrike">
                <a:solidFill>
                  <a:srgbClr val="15193E"/>
                </a:solidFill>
                <a:latin typeface="Hanuman Light"/>
                <a:ea typeface="Hanuman Light"/>
                <a:cs typeface="Hanuman Light"/>
                <a:sym typeface="Hanuman Light"/>
              </a:endParaRPr>
            </a:p>
          </p:txBody>
        </p:sp>
      </p:grpSp>
      <p:sp>
        <p:nvSpPr>
          <p:cNvPr id="152" name="Google Shape;152;g3101acb837b_1_55"/>
          <p:cNvSpPr txBox="1"/>
          <p:nvPr/>
        </p:nvSpPr>
        <p:spPr>
          <a:xfrm>
            <a:off x="1567625" y="4518988"/>
            <a:ext cx="74031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3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i="0" lang="en-US" sz="3000" u="none" cap="none" strike="noStrike">
                <a:solidFill>
                  <a:srgbClr val="15193E"/>
                </a:solidFill>
                <a:latin typeface="Hanuman Light"/>
                <a:ea typeface="Hanuman Light"/>
                <a:cs typeface="Hanuman Light"/>
                <a:sym typeface="Hanuman Light"/>
              </a:rPr>
              <a:t>OBJETIVOS ESPECÍFICOS</a:t>
            </a:r>
            <a:endParaRPr i="0" sz="3000" u="none" cap="none" strike="noStrike">
              <a:solidFill>
                <a:srgbClr val="15193E"/>
              </a:solidFill>
              <a:latin typeface="Hanuman Light"/>
              <a:ea typeface="Hanuman Light"/>
              <a:cs typeface="Hanuman Light"/>
              <a:sym typeface="Hanuman Light"/>
            </a:endParaRPr>
          </a:p>
        </p:txBody>
      </p:sp>
      <p:sp>
        <p:nvSpPr>
          <p:cNvPr id="153" name="Google Shape;153;g3101acb837b_1_55"/>
          <p:cNvSpPr txBox="1"/>
          <p:nvPr/>
        </p:nvSpPr>
        <p:spPr>
          <a:xfrm>
            <a:off x="1947600" y="5215888"/>
            <a:ext cx="11787000" cy="42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5193E"/>
              </a:buClr>
              <a:buSzPts val="2600"/>
              <a:buFont typeface="Montserrat"/>
              <a:buChar char="●"/>
            </a:pPr>
            <a:r>
              <a:rPr i="0" lang="en-US" sz="2600" u="none" cap="none" strike="noStrike">
                <a:solidFill>
                  <a:srgbClr val="15193E"/>
                </a:solidFill>
                <a:latin typeface="Hanuman Light"/>
                <a:ea typeface="Hanuman Light"/>
                <a:cs typeface="Hanuman Light"/>
                <a:sym typeface="Hanuman Light"/>
              </a:rPr>
              <a:t>Facilitar la búsqueda, comparación y el proceso de acceso a los servicios.</a:t>
            </a:r>
            <a:endParaRPr i="0" sz="2600" u="none" cap="none" strike="noStrike">
              <a:solidFill>
                <a:srgbClr val="15193E"/>
              </a:solidFill>
              <a:latin typeface="Hanuman Light"/>
              <a:ea typeface="Hanuman Light"/>
              <a:cs typeface="Hanuman Light"/>
              <a:sym typeface="Hanuman Light"/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193E"/>
              </a:buClr>
              <a:buSzPts val="2600"/>
              <a:buFont typeface="Montserrat"/>
              <a:buChar char="●"/>
            </a:pPr>
            <a:r>
              <a:rPr i="0" lang="en-US" sz="2600" u="none" cap="none" strike="noStrike">
                <a:solidFill>
                  <a:srgbClr val="15193E"/>
                </a:solidFill>
                <a:latin typeface="Hanuman Light"/>
                <a:ea typeface="Hanuman Light"/>
                <a:cs typeface="Hanuman Light"/>
                <a:sym typeface="Hanuman Light"/>
              </a:rPr>
              <a:t>Simplificar el agendamiento y reserva de servicios a los clientes, y la gestión de las citas a los prestadores de servicios.</a:t>
            </a:r>
            <a:endParaRPr i="0" sz="2600" u="none" cap="none" strike="noStrike">
              <a:solidFill>
                <a:srgbClr val="15193E"/>
              </a:solidFill>
              <a:latin typeface="Hanuman Light"/>
              <a:ea typeface="Hanuman Light"/>
              <a:cs typeface="Hanuman Light"/>
              <a:sym typeface="Hanuman Light"/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193E"/>
              </a:buClr>
              <a:buSzPts val="2600"/>
              <a:buFont typeface="Montserrat"/>
              <a:buChar char="●"/>
            </a:pPr>
            <a:r>
              <a:rPr i="0" lang="en-US" sz="2600" u="none" cap="none" strike="noStrike">
                <a:solidFill>
                  <a:srgbClr val="15193E"/>
                </a:solidFill>
                <a:latin typeface="Hanuman Light"/>
                <a:ea typeface="Hanuman Light"/>
                <a:cs typeface="Hanuman Light"/>
                <a:sym typeface="Hanuman Light"/>
              </a:rPr>
              <a:t>Optimizar la interacción entre el cliente y los prestadores de servicios.</a:t>
            </a:r>
            <a:endParaRPr i="0" sz="2600" u="none" cap="none" strike="noStrike">
              <a:solidFill>
                <a:srgbClr val="15193E"/>
              </a:solidFill>
              <a:latin typeface="Hanuman Light"/>
              <a:ea typeface="Hanuman Light"/>
              <a:cs typeface="Hanuman Light"/>
              <a:sym typeface="Hanuman Light"/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193E"/>
              </a:buClr>
              <a:buSzPts val="2600"/>
              <a:buFont typeface="Montserrat"/>
              <a:buChar char="●"/>
            </a:pPr>
            <a:r>
              <a:rPr i="0" lang="en-US" sz="2600" u="none" cap="none" strike="noStrike">
                <a:solidFill>
                  <a:srgbClr val="15193E"/>
                </a:solidFill>
                <a:latin typeface="Hanuman Light"/>
                <a:ea typeface="Hanuman Light"/>
                <a:cs typeface="Hanuman Light"/>
                <a:sym typeface="Hanuman Light"/>
              </a:rPr>
              <a:t>Mejorar y facilitar la presencia digital, la visibilidad, promoción y eficiencia operativa de los prestadores de servicios.</a:t>
            </a:r>
            <a:endParaRPr i="0" sz="2600" u="none" cap="none" strike="noStrike">
              <a:solidFill>
                <a:srgbClr val="15193E"/>
              </a:solidFill>
              <a:latin typeface="Hanuman Light"/>
              <a:ea typeface="Hanuman Light"/>
              <a:cs typeface="Hanuman Light"/>
              <a:sym typeface="Hanuman Light"/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193E"/>
              </a:buClr>
              <a:buSzPts val="2600"/>
              <a:buFont typeface="Montserrat"/>
              <a:buChar char="●"/>
            </a:pPr>
            <a:r>
              <a:rPr i="0" lang="en-US" sz="2600" u="none" cap="none" strike="noStrike">
                <a:solidFill>
                  <a:srgbClr val="15193E"/>
                </a:solidFill>
                <a:latin typeface="Hanuman Light"/>
                <a:ea typeface="Hanuman Light"/>
                <a:cs typeface="Hanuman Light"/>
                <a:sym typeface="Hanuman Light"/>
              </a:rPr>
              <a:t>Digitalizar el sector de los servicios a través de una plataforma robusta y escalable.</a:t>
            </a:r>
            <a:endParaRPr i="0" sz="2600" u="none" cap="none" strike="noStrike">
              <a:solidFill>
                <a:srgbClr val="15193E"/>
              </a:solidFill>
              <a:latin typeface="Hanuman Light"/>
              <a:ea typeface="Hanuman Light"/>
              <a:cs typeface="Hanuman Light"/>
              <a:sym typeface="Hanuman Light"/>
            </a:endParaRPr>
          </a:p>
        </p:txBody>
      </p:sp>
      <p:pic>
        <p:nvPicPr>
          <p:cNvPr id="154" name="Google Shape;154;g3101acb837b_1_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364787" y="6095270"/>
            <a:ext cx="2070001" cy="206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3101acb837b_1_55"/>
          <p:cNvSpPr txBox="1"/>
          <p:nvPr/>
        </p:nvSpPr>
        <p:spPr>
          <a:xfrm>
            <a:off x="695525" y="593725"/>
            <a:ext cx="17592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chemeClr val="dk1"/>
                </a:solidFill>
                <a:latin typeface="Hanuman"/>
                <a:ea typeface="Hanuman"/>
                <a:cs typeface="Hanuman"/>
                <a:sym typeface="Hanuman"/>
              </a:rPr>
              <a:t>OBJETIVO DEL PROYECTO</a:t>
            </a:r>
            <a:endParaRPr sz="7000">
              <a:solidFill>
                <a:schemeClr val="dk1"/>
              </a:solidFill>
              <a:latin typeface="Hanuman"/>
              <a:ea typeface="Hanuman"/>
              <a:cs typeface="Hanuman"/>
              <a:sym typeface="Hanuman"/>
            </a:endParaRP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101acb837b_1_508"/>
          <p:cNvSpPr/>
          <p:nvPr/>
        </p:nvSpPr>
        <p:spPr>
          <a:xfrm>
            <a:off x="6888376" y="-12869687"/>
            <a:ext cx="19604563" cy="19604563"/>
          </a:xfrm>
          <a:custGeom>
            <a:rect b="b" l="l" r="r" t="t"/>
            <a:pathLst>
              <a:path extrusionOk="0" h="19604563" w="19604563">
                <a:moveTo>
                  <a:pt x="0" y="0"/>
                </a:moveTo>
                <a:lnTo>
                  <a:pt x="19604563" y="0"/>
                </a:lnTo>
                <a:lnTo>
                  <a:pt x="19604563" y="19604563"/>
                </a:lnTo>
                <a:lnTo>
                  <a:pt x="0" y="196045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1" name="Google Shape;161;g3101acb837b_1_508"/>
          <p:cNvSpPr/>
          <p:nvPr/>
        </p:nvSpPr>
        <p:spPr>
          <a:xfrm>
            <a:off x="-4792997" y="-4588434"/>
            <a:ext cx="15519228" cy="15519228"/>
          </a:xfrm>
          <a:custGeom>
            <a:rect b="b" l="l" r="r" t="t"/>
            <a:pathLst>
              <a:path extrusionOk="0" h="15519228" w="15519228">
                <a:moveTo>
                  <a:pt x="0" y="0"/>
                </a:moveTo>
                <a:lnTo>
                  <a:pt x="15519228" y="0"/>
                </a:lnTo>
                <a:lnTo>
                  <a:pt x="15519228" y="15519228"/>
                </a:lnTo>
                <a:lnTo>
                  <a:pt x="0" y="155192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2" name="Google Shape;162;g3101acb837b_1_508"/>
          <p:cNvSpPr/>
          <p:nvPr/>
        </p:nvSpPr>
        <p:spPr>
          <a:xfrm>
            <a:off x="0" y="7983501"/>
            <a:ext cx="5894587" cy="5894587"/>
          </a:xfrm>
          <a:custGeom>
            <a:rect b="b" l="l" r="r" t="t"/>
            <a:pathLst>
              <a:path extrusionOk="0" h="5894587" w="5894587">
                <a:moveTo>
                  <a:pt x="0" y="0"/>
                </a:moveTo>
                <a:lnTo>
                  <a:pt x="5894587" y="0"/>
                </a:lnTo>
                <a:lnTo>
                  <a:pt x="5894587" y="5894586"/>
                </a:lnTo>
                <a:lnTo>
                  <a:pt x="0" y="58945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3" name="Google Shape;163;g3101acb837b_1_508"/>
          <p:cNvSpPr txBox="1"/>
          <p:nvPr/>
        </p:nvSpPr>
        <p:spPr>
          <a:xfrm>
            <a:off x="1244000" y="2571750"/>
            <a:ext cx="640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3200" u="none" cap="none" strike="noStrike">
                <a:solidFill>
                  <a:srgbClr val="000000"/>
                </a:solidFill>
                <a:latin typeface="Hanuman Light"/>
                <a:ea typeface="Hanuman Light"/>
                <a:cs typeface="Hanuman Light"/>
                <a:sym typeface="Hanuman Light"/>
              </a:rPr>
              <a:t>Para este proyecto, hemos elegido Scrum, una metodología ágil reconocida por su capacidad de gestionar proyectos de desarrollo de software de manera eficiente, manteniendo la flexibilidad para adaptarse a cambios y mejorando continuamente el producto.</a:t>
            </a:r>
            <a:endParaRPr i="0" sz="3200" u="none" cap="none" strike="noStrike">
              <a:solidFill>
                <a:srgbClr val="000000"/>
              </a:solidFill>
              <a:latin typeface="Hanuman Light"/>
              <a:ea typeface="Hanuman Light"/>
              <a:cs typeface="Hanuman Light"/>
              <a:sym typeface="Hanuman Light"/>
            </a:endParaRPr>
          </a:p>
        </p:txBody>
      </p:sp>
      <p:pic>
        <p:nvPicPr>
          <p:cNvPr id="164" name="Google Shape;164;g3101acb837b_1_5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558432" y="4331028"/>
            <a:ext cx="372596" cy="376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3101acb837b_1_5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725746" y="3978553"/>
            <a:ext cx="372596" cy="37618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3101acb837b_1_508"/>
          <p:cNvSpPr txBox="1"/>
          <p:nvPr/>
        </p:nvSpPr>
        <p:spPr>
          <a:xfrm>
            <a:off x="897575" y="8243275"/>
            <a:ext cx="162456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600" u="none" cap="none" strike="noStrike">
                <a:solidFill>
                  <a:srgbClr val="000000"/>
                </a:solidFill>
                <a:latin typeface="Hanuman Light"/>
                <a:ea typeface="Hanuman Light"/>
                <a:cs typeface="Hanuman Light"/>
                <a:sym typeface="Hanuman Light"/>
              </a:rPr>
              <a:t>Scrum permite dividir el trabajo en ciclos iterativos (sprints), lo que facilita el seguimiento continuo del progreso, la retroalimentación constante y la entrega gradual de incrementos funcionales del producto.</a:t>
            </a:r>
            <a:endParaRPr i="0" sz="2600" u="none" cap="none" strike="noStrike">
              <a:solidFill>
                <a:srgbClr val="000000"/>
              </a:solidFill>
              <a:latin typeface="Hanuman Light"/>
              <a:ea typeface="Hanuman Light"/>
              <a:cs typeface="Hanuman Light"/>
              <a:sym typeface="Hanuman Light"/>
            </a:endParaRPr>
          </a:p>
        </p:txBody>
      </p:sp>
      <p:pic>
        <p:nvPicPr>
          <p:cNvPr id="167" name="Google Shape;167;g3101acb837b_1_5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99200" y="25717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3101acb837b_1_508"/>
          <p:cNvSpPr txBox="1"/>
          <p:nvPr/>
        </p:nvSpPr>
        <p:spPr>
          <a:xfrm>
            <a:off x="695525" y="945125"/>
            <a:ext cx="7129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chemeClr val="dk1"/>
                </a:solidFill>
                <a:latin typeface="Hanuman"/>
                <a:ea typeface="Hanuman"/>
                <a:cs typeface="Hanuman"/>
                <a:sym typeface="Hanuman"/>
              </a:rPr>
              <a:t>METODOLOGÍA</a:t>
            </a:r>
            <a:endParaRPr sz="7000">
              <a:solidFill>
                <a:schemeClr val="dk1"/>
              </a:solidFill>
              <a:latin typeface="Hanuman"/>
              <a:ea typeface="Hanuman"/>
              <a:cs typeface="Hanuman"/>
              <a:sym typeface="Hanuman"/>
            </a:endParaRPr>
          </a:p>
        </p:txBody>
      </p:sp>
      <p:pic>
        <p:nvPicPr>
          <p:cNvPr id="169" name="Google Shape;169;g3101acb837b_1_50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067275" y="179750"/>
            <a:ext cx="1589676" cy="158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101acb837b_1_140"/>
          <p:cNvSpPr/>
          <p:nvPr/>
        </p:nvSpPr>
        <p:spPr>
          <a:xfrm>
            <a:off x="6888376" y="-12869687"/>
            <a:ext cx="19604563" cy="19604563"/>
          </a:xfrm>
          <a:custGeom>
            <a:rect b="b" l="l" r="r" t="t"/>
            <a:pathLst>
              <a:path extrusionOk="0" h="19604563" w="19604563">
                <a:moveTo>
                  <a:pt x="0" y="0"/>
                </a:moveTo>
                <a:lnTo>
                  <a:pt x="19604563" y="0"/>
                </a:lnTo>
                <a:lnTo>
                  <a:pt x="19604563" y="19604563"/>
                </a:lnTo>
                <a:lnTo>
                  <a:pt x="0" y="196045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5" name="Google Shape;175;g3101acb837b_1_140"/>
          <p:cNvSpPr/>
          <p:nvPr/>
        </p:nvSpPr>
        <p:spPr>
          <a:xfrm>
            <a:off x="-4792997" y="-4588434"/>
            <a:ext cx="15519228" cy="15519228"/>
          </a:xfrm>
          <a:custGeom>
            <a:rect b="b" l="l" r="r" t="t"/>
            <a:pathLst>
              <a:path extrusionOk="0" h="15519228" w="15519228">
                <a:moveTo>
                  <a:pt x="0" y="0"/>
                </a:moveTo>
                <a:lnTo>
                  <a:pt x="15519228" y="0"/>
                </a:lnTo>
                <a:lnTo>
                  <a:pt x="15519228" y="15519228"/>
                </a:lnTo>
                <a:lnTo>
                  <a:pt x="0" y="155192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6" name="Google Shape;176;g3101acb837b_1_140"/>
          <p:cNvSpPr/>
          <p:nvPr/>
        </p:nvSpPr>
        <p:spPr>
          <a:xfrm>
            <a:off x="0" y="7983501"/>
            <a:ext cx="5894587" cy="5894587"/>
          </a:xfrm>
          <a:custGeom>
            <a:rect b="b" l="l" r="r" t="t"/>
            <a:pathLst>
              <a:path extrusionOk="0" h="5894587" w="5894587">
                <a:moveTo>
                  <a:pt x="0" y="0"/>
                </a:moveTo>
                <a:lnTo>
                  <a:pt x="5894587" y="0"/>
                </a:lnTo>
                <a:lnTo>
                  <a:pt x="5894587" y="5894586"/>
                </a:lnTo>
                <a:lnTo>
                  <a:pt x="0" y="58945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77" name="Google Shape;177;g3101acb837b_1_140"/>
          <p:cNvGrpSpPr/>
          <p:nvPr/>
        </p:nvGrpSpPr>
        <p:grpSpPr>
          <a:xfrm>
            <a:off x="483052" y="3665344"/>
            <a:ext cx="17321913" cy="4421374"/>
            <a:chOff x="2205238" y="3699107"/>
            <a:chExt cx="13877514" cy="3387507"/>
          </a:xfrm>
        </p:grpSpPr>
        <p:cxnSp>
          <p:nvCxnSpPr>
            <p:cNvPr id="178" name="Google Shape;178;g3101acb837b_1_140"/>
            <p:cNvCxnSpPr/>
            <p:nvPr/>
          </p:nvCxnSpPr>
          <p:spPr>
            <a:xfrm>
              <a:off x="2453152" y="5379429"/>
              <a:ext cx="13629600" cy="93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79" name="Google Shape;179;g3101acb837b_1_140"/>
            <p:cNvSpPr/>
            <p:nvPr/>
          </p:nvSpPr>
          <p:spPr>
            <a:xfrm>
              <a:off x="3375248" y="5262374"/>
              <a:ext cx="237600" cy="2340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FFE7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80" name="Google Shape;180;g3101acb837b_1_140"/>
            <p:cNvSpPr/>
            <p:nvPr/>
          </p:nvSpPr>
          <p:spPr>
            <a:xfrm>
              <a:off x="6172087" y="5262374"/>
              <a:ext cx="237600" cy="2340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FFA96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81" name="Google Shape;181;g3101acb837b_1_140"/>
            <p:cNvSpPr/>
            <p:nvPr/>
          </p:nvSpPr>
          <p:spPr>
            <a:xfrm>
              <a:off x="8968927" y="5262374"/>
              <a:ext cx="237600" cy="2340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FFA96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82" name="Google Shape;182;g3101acb837b_1_140"/>
            <p:cNvSpPr/>
            <p:nvPr/>
          </p:nvSpPr>
          <p:spPr>
            <a:xfrm>
              <a:off x="11765773" y="5262374"/>
              <a:ext cx="237600" cy="2340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8FB8E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83" name="Google Shape;183;g3101acb837b_1_140"/>
            <p:cNvSpPr txBox="1"/>
            <p:nvPr/>
          </p:nvSpPr>
          <p:spPr>
            <a:xfrm>
              <a:off x="2205238" y="5758703"/>
              <a:ext cx="2577600" cy="44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Planificación Inicial</a:t>
              </a:r>
              <a:endParaRPr b="0" i="0" sz="16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84" name="Google Shape;184;g3101acb837b_1_140"/>
            <p:cNvSpPr txBox="1"/>
            <p:nvPr/>
          </p:nvSpPr>
          <p:spPr>
            <a:xfrm>
              <a:off x="2205238" y="6203514"/>
              <a:ext cx="2577600" cy="62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Definición del alcance, asignación de roles, creación del backlog.</a:t>
              </a:r>
              <a:endParaRPr b="0" i="0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85" name="Google Shape;185;g3101acb837b_1_140"/>
            <p:cNvSpPr txBox="1"/>
            <p:nvPr/>
          </p:nvSpPr>
          <p:spPr>
            <a:xfrm>
              <a:off x="5002147" y="5758703"/>
              <a:ext cx="2577600" cy="44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Desarrollo de la Arquitectura y Diseño</a:t>
              </a:r>
              <a:endParaRPr b="0" i="0" sz="16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86" name="Google Shape;186;g3101acb837b_1_140"/>
            <p:cNvSpPr txBox="1"/>
            <p:nvPr/>
          </p:nvSpPr>
          <p:spPr>
            <a:xfrm>
              <a:off x="5002147" y="6465914"/>
              <a:ext cx="2577600" cy="62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Diseño UX/UI y desarrollo de la arquitectura del sistema.</a:t>
              </a:r>
              <a:endParaRPr b="0" i="0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grpSp>
          <p:nvGrpSpPr>
            <p:cNvPr id="187" name="Google Shape;187;g3101acb837b_1_140"/>
            <p:cNvGrpSpPr/>
            <p:nvPr/>
          </p:nvGrpSpPr>
          <p:grpSpPr>
            <a:xfrm>
              <a:off x="5637989" y="3701245"/>
              <a:ext cx="1305947" cy="1426957"/>
              <a:chOff x="836475" y="1437088"/>
              <a:chExt cx="1006200" cy="1114462"/>
            </a:xfrm>
          </p:grpSpPr>
          <p:sp>
            <p:nvSpPr>
              <p:cNvPr id="188" name="Google Shape;188;g3101acb837b_1_140"/>
              <p:cNvSpPr/>
              <p:nvPr/>
            </p:nvSpPr>
            <p:spPr>
              <a:xfrm>
                <a:off x="836475" y="1437088"/>
                <a:ext cx="1006200" cy="1006200"/>
              </a:xfrm>
              <a:prstGeom prst="donut">
                <a:avLst>
                  <a:gd fmla="val 14346" name="adj"/>
                </a:avLst>
              </a:prstGeom>
              <a:solidFill>
                <a:srgbClr val="FFA96C"/>
              </a:solidFill>
              <a:ln cap="flat" cmpd="sng" w="9525">
                <a:solidFill>
                  <a:srgbClr val="88888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404040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rPr>
                  <a:t>02</a:t>
                </a:r>
                <a:endParaRPr b="0" i="0" sz="1600" u="none" cap="none" strike="noStrike">
                  <a:solidFill>
                    <a:srgbClr val="40404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endParaRPr>
              </a:p>
            </p:txBody>
          </p:sp>
          <p:sp>
            <p:nvSpPr>
              <p:cNvPr id="189" name="Google Shape;189;g3101acb837b_1_140"/>
              <p:cNvSpPr/>
              <p:nvPr/>
            </p:nvSpPr>
            <p:spPr>
              <a:xfrm rot="10800000">
                <a:off x="1226325" y="2413250"/>
                <a:ext cx="226500" cy="138300"/>
              </a:xfrm>
              <a:prstGeom prst="triangle">
                <a:avLst>
                  <a:gd fmla="val 50000" name="adj"/>
                </a:avLst>
              </a:prstGeom>
              <a:solidFill>
                <a:srgbClr val="FFA9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</p:grpSp>
        <p:sp>
          <p:nvSpPr>
            <p:cNvPr id="190" name="Google Shape;190;g3101acb837b_1_140"/>
            <p:cNvSpPr txBox="1"/>
            <p:nvPr/>
          </p:nvSpPr>
          <p:spPr>
            <a:xfrm>
              <a:off x="7799070" y="6465914"/>
              <a:ext cx="2577600" cy="62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Desarrollo de módulos clave en sprints, revisiones y ajustes.</a:t>
              </a:r>
              <a:endParaRPr b="0" i="0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91" name="Google Shape;191;g3101acb837b_1_140"/>
            <p:cNvSpPr txBox="1"/>
            <p:nvPr/>
          </p:nvSpPr>
          <p:spPr>
            <a:xfrm>
              <a:off x="7799057" y="5758703"/>
              <a:ext cx="2577600" cy="44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Sprints Iterativos y Desarrollo Modular</a:t>
              </a:r>
              <a:endParaRPr b="0" i="0" sz="16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92" name="Google Shape;192;g3101acb837b_1_140"/>
            <p:cNvSpPr txBox="1"/>
            <p:nvPr/>
          </p:nvSpPr>
          <p:spPr>
            <a:xfrm>
              <a:off x="10595967" y="5758703"/>
              <a:ext cx="2577600" cy="44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Integración y Pruebas</a:t>
              </a:r>
              <a:endParaRPr b="0" i="0" sz="16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93" name="Google Shape;193;g3101acb837b_1_140"/>
            <p:cNvSpPr txBox="1"/>
            <p:nvPr/>
          </p:nvSpPr>
          <p:spPr>
            <a:xfrm>
              <a:off x="10595967" y="6203514"/>
              <a:ext cx="2577600" cy="62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Integración de módulos, pruebas de calidad y usabilidad con usuarios reales.</a:t>
              </a:r>
              <a:endParaRPr b="0" i="0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94" name="Google Shape;194;g3101acb837b_1_140"/>
            <p:cNvSpPr/>
            <p:nvPr/>
          </p:nvSpPr>
          <p:spPr>
            <a:xfrm>
              <a:off x="14323848" y="5267074"/>
              <a:ext cx="237600" cy="2340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7174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95" name="Google Shape;195;g3101acb837b_1_140"/>
            <p:cNvSpPr txBox="1"/>
            <p:nvPr/>
          </p:nvSpPr>
          <p:spPr>
            <a:xfrm>
              <a:off x="13153842" y="5758703"/>
              <a:ext cx="2577600" cy="44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Entrega y Cierre del Proyecto</a:t>
              </a:r>
              <a:endParaRPr b="0" i="0" sz="16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196" name="Google Shape;196;g3101acb837b_1_140"/>
            <p:cNvSpPr txBox="1"/>
            <p:nvPr/>
          </p:nvSpPr>
          <p:spPr>
            <a:xfrm>
              <a:off x="13153842" y="6461214"/>
              <a:ext cx="2577600" cy="62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Verificación de requisitos, cierre del backlog, presentación final y entrega del sistema.</a:t>
              </a:r>
              <a:endParaRPr b="0" i="0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grpSp>
          <p:nvGrpSpPr>
            <p:cNvPr id="197" name="Google Shape;197;g3101acb837b_1_140"/>
            <p:cNvGrpSpPr/>
            <p:nvPr/>
          </p:nvGrpSpPr>
          <p:grpSpPr>
            <a:xfrm>
              <a:off x="2841076" y="3701245"/>
              <a:ext cx="1305947" cy="1426957"/>
              <a:chOff x="836475" y="1437088"/>
              <a:chExt cx="1006200" cy="1114462"/>
            </a:xfrm>
          </p:grpSpPr>
          <p:sp>
            <p:nvSpPr>
              <p:cNvPr id="198" name="Google Shape;198;g3101acb837b_1_140"/>
              <p:cNvSpPr/>
              <p:nvPr/>
            </p:nvSpPr>
            <p:spPr>
              <a:xfrm>
                <a:off x="836475" y="1437088"/>
                <a:ext cx="1006200" cy="1006200"/>
              </a:xfrm>
              <a:prstGeom prst="donut">
                <a:avLst>
                  <a:gd fmla="val 14346" name="adj"/>
                </a:avLst>
              </a:prstGeom>
              <a:solidFill>
                <a:srgbClr val="F9E49E"/>
              </a:solidFill>
              <a:ln cap="flat" cmpd="sng" w="9525">
                <a:solidFill>
                  <a:srgbClr val="88888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404040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rPr>
                  <a:t>01</a:t>
                </a:r>
                <a:endParaRPr b="0" i="0" sz="1600" u="none" cap="none" strike="noStrike">
                  <a:solidFill>
                    <a:srgbClr val="40404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endParaRPr>
              </a:p>
            </p:txBody>
          </p:sp>
          <p:sp>
            <p:nvSpPr>
              <p:cNvPr id="199" name="Google Shape;199;g3101acb837b_1_140"/>
              <p:cNvSpPr/>
              <p:nvPr/>
            </p:nvSpPr>
            <p:spPr>
              <a:xfrm rot="10800000">
                <a:off x="1226325" y="2413250"/>
                <a:ext cx="226500" cy="138300"/>
              </a:xfrm>
              <a:prstGeom prst="triangle">
                <a:avLst>
                  <a:gd fmla="val 50000" name="adj"/>
                </a:avLst>
              </a:prstGeom>
              <a:solidFill>
                <a:srgbClr val="F9E49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</p:grpSp>
        <p:grpSp>
          <p:nvGrpSpPr>
            <p:cNvPr id="200" name="Google Shape;200;g3101acb837b_1_140"/>
            <p:cNvGrpSpPr/>
            <p:nvPr/>
          </p:nvGrpSpPr>
          <p:grpSpPr>
            <a:xfrm>
              <a:off x="11231814" y="3699107"/>
              <a:ext cx="1305947" cy="1426957"/>
              <a:chOff x="836475" y="1437088"/>
              <a:chExt cx="1006200" cy="1114462"/>
            </a:xfrm>
          </p:grpSpPr>
          <p:sp>
            <p:nvSpPr>
              <p:cNvPr id="201" name="Google Shape;201;g3101acb837b_1_140"/>
              <p:cNvSpPr/>
              <p:nvPr/>
            </p:nvSpPr>
            <p:spPr>
              <a:xfrm>
                <a:off x="836475" y="1437088"/>
                <a:ext cx="1006200" cy="1006200"/>
              </a:xfrm>
              <a:prstGeom prst="donut">
                <a:avLst>
                  <a:gd fmla="val 14346" name="adj"/>
                </a:avLst>
              </a:prstGeom>
              <a:solidFill>
                <a:srgbClr val="B3D2E3"/>
              </a:solidFill>
              <a:ln cap="flat" cmpd="sng" w="9525">
                <a:solidFill>
                  <a:srgbClr val="88888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404040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rPr>
                  <a:t>04</a:t>
                </a:r>
                <a:endParaRPr b="0" i="0" sz="1600" u="none" cap="none" strike="noStrike">
                  <a:solidFill>
                    <a:srgbClr val="40404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endParaRPr>
              </a:p>
            </p:txBody>
          </p:sp>
          <p:sp>
            <p:nvSpPr>
              <p:cNvPr id="202" name="Google Shape;202;g3101acb837b_1_140"/>
              <p:cNvSpPr/>
              <p:nvPr/>
            </p:nvSpPr>
            <p:spPr>
              <a:xfrm rot="10800000">
                <a:off x="1226325" y="2413250"/>
                <a:ext cx="226500" cy="138300"/>
              </a:xfrm>
              <a:prstGeom prst="triangle">
                <a:avLst>
                  <a:gd fmla="val 50000" name="adj"/>
                </a:avLst>
              </a:prstGeom>
              <a:solidFill>
                <a:srgbClr val="B3D2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</p:grpSp>
        <p:grpSp>
          <p:nvGrpSpPr>
            <p:cNvPr id="203" name="Google Shape;203;g3101acb837b_1_140"/>
            <p:cNvGrpSpPr/>
            <p:nvPr/>
          </p:nvGrpSpPr>
          <p:grpSpPr>
            <a:xfrm>
              <a:off x="8434901" y="3699107"/>
              <a:ext cx="1305947" cy="1426957"/>
              <a:chOff x="836475" y="1437088"/>
              <a:chExt cx="1006200" cy="1114462"/>
            </a:xfrm>
          </p:grpSpPr>
          <p:sp>
            <p:nvSpPr>
              <p:cNvPr id="204" name="Google Shape;204;g3101acb837b_1_140"/>
              <p:cNvSpPr/>
              <p:nvPr/>
            </p:nvSpPr>
            <p:spPr>
              <a:xfrm>
                <a:off x="836475" y="1437088"/>
                <a:ext cx="1006200" cy="1006200"/>
              </a:xfrm>
              <a:prstGeom prst="donut">
                <a:avLst>
                  <a:gd fmla="val 14346" name="adj"/>
                </a:avLst>
              </a:prstGeom>
              <a:solidFill>
                <a:srgbClr val="FFA96C"/>
              </a:solidFill>
              <a:ln cap="flat" cmpd="sng" w="9525">
                <a:solidFill>
                  <a:srgbClr val="88888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404040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rPr>
                  <a:t>03</a:t>
                </a:r>
                <a:endParaRPr b="0" i="0" sz="1600" u="none" cap="none" strike="noStrike">
                  <a:solidFill>
                    <a:srgbClr val="40404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endParaRPr>
              </a:p>
            </p:txBody>
          </p:sp>
          <p:sp>
            <p:nvSpPr>
              <p:cNvPr id="205" name="Google Shape;205;g3101acb837b_1_140"/>
              <p:cNvSpPr/>
              <p:nvPr/>
            </p:nvSpPr>
            <p:spPr>
              <a:xfrm rot="10800000">
                <a:off x="1226325" y="2413250"/>
                <a:ext cx="226500" cy="138300"/>
              </a:xfrm>
              <a:prstGeom prst="triangle">
                <a:avLst>
                  <a:gd fmla="val 50000" name="adj"/>
                </a:avLst>
              </a:prstGeom>
              <a:solidFill>
                <a:srgbClr val="FFA9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</p:grpSp>
        <p:grpSp>
          <p:nvGrpSpPr>
            <p:cNvPr id="206" name="Google Shape;206;g3101acb837b_1_140"/>
            <p:cNvGrpSpPr/>
            <p:nvPr/>
          </p:nvGrpSpPr>
          <p:grpSpPr>
            <a:xfrm>
              <a:off x="13789676" y="3699107"/>
              <a:ext cx="1305947" cy="1426957"/>
              <a:chOff x="836475" y="1437088"/>
              <a:chExt cx="1006200" cy="1114462"/>
            </a:xfrm>
          </p:grpSpPr>
          <p:sp>
            <p:nvSpPr>
              <p:cNvPr id="207" name="Google Shape;207;g3101acb837b_1_140"/>
              <p:cNvSpPr/>
              <p:nvPr/>
            </p:nvSpPr>
            <p:spPr>
              <a:xfrm>
                <a:off x="836475" y="1437088"/>
                <a:ext cx="1006200" cy="1006200"/>
              </a:xfrm>
              <a:prstGeom prst="donut">
                <a:avLst>
                  <a:gd fmla="val 14346" name="adj"/>
                </a:avLst>
              </a:prstGeom>
              <a:solidFill>
                <a:srgbClr val="717491"/>
              </a:solidFill>
              <a:ln cap="flat" cmpd="sng" w="9525">
                <a:solidFill>
                  <a:srgbClr val="88888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404040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rPr>
                  <a:t>05</a:t>
                </a:r>
                <a:endParaRPr b="0" i="0" sz="1600" u="none" cap="none" strike="noStrike">
                  <a:solidFill>
                    <a:srgbClr val="40404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endParaRPr>
              </a:p>
            </p:txBody>
          </p:sp>
          <p:sp>
            <p:nvSpPr>
              <p:cNvPr id="208" name="Google Shape;208;g3101acb837b_1_140"/>
              <p:cNvSpPr/>
              <p:nvPr/>
            </p:nvSpPr>
            <p:spPr>
              <a:xfrm rot="10800000">
                <a:off x="1226325" y="2413250"/>
                <a:ext cx="226500" cy="138300"/>
              </a:xfrm>
              <a:prstGeom prst="triangle">
                <a:avLst>
                  <a:gd fmla="val 50000" name="adj"/>
                </a:avLst>
              </a:prstGeom>
              <a:solidFill>
                <a:srgbClr val="71749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</p:grpSp>
      </p:grpSp>
      <p:sp>
        <p:nvSpPr>
          <p:cNvPr id="209" name="Google Shape;209;g3101acb837b_1_140"/>
          <p:cNvSpPr txBox="1"/>
          <p:nvPr/>
        </p:nvSpPr>
        <p:spPr>
          <a:xfrm>
            <a:off x="695525" y="945125"/>
            <a:ext cx="11112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chemeClr val="dk1"/>
                </a:solidFill>
                <a:latin typeface="Hanuman"/>
                <a:ea typeface="Hanuman"/>
                <a:cs typeface="Hanuman"/>
                <a:sym typeface="Hanuman"/>
              </a:rPr>
              <a:t>PLAN DE TRABAJO</a:t>
            </a:r>
            <a:endParaRPr sz="7000">
              <a:solidFill>
                <a:schemeClr val="dk1"/>
              </a:solidFill>
              <a:latin typeface="Hanuman"/>
              <a:ea typeface="Hanuman"/>
              <a:cs typeface="Hanuman"/>
              <a:sym typeface="Hanuman"/>
            </a:endParaRPr>
          </a:p>
        </p:txBody>
      </p:sp>
      <p:pic>
        <p:nvPicPr>
          <p:cNvPr id="210" name="Google Shape;210;g3101acb837b_1_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98000" y="400100"/>
            <a:ext cx="1699450" cy="169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10341a2f7d_0_115"/>
          <p:cNvSpPr/>
          <p:nvPr/>
        </p:nvSpPr>
        <p:spPr>
          <a:xfrm>
            <a:off x="5278164" y="4273413"/>
            <a:ext cx="15519228" cy="15519228"/>
          </a:xfrm>
          <a:custGeom>
            <a:rect b="b" l="l" r="r" t="t"/>
            <a:pathLst>
              <a:path extrusionOk="0" h="15519228" w="15519228">
                <a:moveTo>
                  <a:pt x="0" y="0"/>
                </a:moveTo>
                <a:lnTo>
                  <a:pt x="15519228" y="0"/>
                </a:lnTo>
                <a:lnTo>
                  <a:pt x="15519228" y="15519229"/>
                </a:lnTo>
                <a:lnTo>
                  <a:pt x="0" y="155192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6" name="Google Shape;216;g310341a2f7d_0_115"/>
          <p:cNvSpPr/>
          <p:nvPr/>
        </p:nvSpPr>
        <p:spPr>
          <a:xfrm>
            <a:off x="10418251" y="-7401479"/>
            <a:ext cx="15519228" cy="15519228"/>
          </a:xfrm>
          <a:custGeom>
            <a:rect b="b" l="l" r="r" t="t"/>
            <a:pathLst>
              <a:path extrusionOk="0" h="15519228" w="15519228">
                <a:moveTo>
                  <a:pt x="0" y="0"/>
                </a:moveTo>
                <a:lnTo>
                  <a:pt x="15519228" y="0"/>
                </a:lnTo>
                <a:lnTo>
                  <a:pt x="15519228" y="15519228"/>
                </a:lnTo>
                <a:lnTo>
                  <a:pt x="0" y="155192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7" name="Google Shape;217;g310341a2f7d_0_115"/>
          <p:cNvSpPr txBox="1"/>
          <p:nvPr/>
        </p:nvSpPr>
        <p:spPr>
          <a:xfrm>
            <a:off x="296800" y="4690225"/>
            <a:ext cx="7252800" cy="19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</a:rPr>
              <a:t>FUNCIONALIDADES PRINCIPALES</a:t>
            </a:r>
            <a:r>
              <a:rPr lang="en-US" sz="7000">
                <a:solidFill>
                  <a:schemeClr val="dk1"/>
                </a:solidFill>
                <a:latin typeface="Hanuman"/>
                <a:ea typeface="Hanuman"/>
                <a:cs typeface="Hanuman"/>
                <a:sym typeface="Hanuman"/>
              </a:rPr>
              <a:t> </a:t>
            </a:r>
            <a:endParaRPr sz="7000">
              <a:solidFill>
                <a:schemeClr val="dk1"/>
              </a:solidFill>
              <a:latin typeface="Hanuman"/>
              <a:ea typeface="Hanuman"/>
              <a:cs typeface="Hanuman"/>
              <a:sym typeface="Hanuman"/>
            </a:endParaRPr>
          </a:p>
        </p:txBody>
      </p:sp>
      <p:pic>
        <p:nvPicPr>
          <p:cNvPr id="218" name="Google Shape;218;g310341a2f7d_0_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36600" y="376800"/>
            <a:ext cx="1755525" cy="175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310341a2f7d_0_115"/>
          <p:cNvSpPr txBox="1"/>
          <p:nvPr/>
        </p:nvSpPr>
        <p:spPr>
          <a:xfrm>
            <a:off x="8480475" y="2908950"/>
            <a:ext cx="9078300" cy="492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5193E"/>
                </a:solidFill>
                <a:latin typeface="Hanuman Light"/>
                <a:ea typeface="Hanuman Light"/>
                <a:cs typeface="Hanuman Light"/>
                <a:sym typeface="Hanuman Light"/>
              </a:rPr>
              <a:t>IMPLEMENTAR UN SISTEMA DE AUTENTICACIÓN SEGURO</a:t>
            </a:r>
            <a:endParaRPr i="0" sz="2000" u="none" cap="none" strike="noStrike">
              <a:solidFill>
                <a:srgbClr val="15193E"/>
              </a:solidFill>
              <a:latin typeface="Hanuman Light"/>
              <a:ea typeface="Hanuman Light"/>
              <a:cs typeface="Hanuman Light"/>
              <a:sym typeface="Hanuman Light"/>
            </a:endParaRPr>
          </a:p>
        </p:txBody>
      </p:sp>
      <p:sp>
        <p:nvSpPr>
          <p:cNvPr id="220" name="Google Shape;220;g310341a2f7d_0_115"/>
          <p:cNvSpPr txBox="1"/>
          <p:nvPr/>
        </p:nvSpPr>
        <p:spPr>
          <a:xfrm>
            <a:off x="8480475" y="3903075"/>
            <a:ext cx="9078300" cy="492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5193E"/>
                </a:solidFill>
                <a:latin typeface="Hanuman Light"/>
                <a:ea typeface="Hanuman Light"/>
                <a:cs typeface="Hanuman Light"/>
                <a:sym typeface="Hanuman Light"/>
              </a:rPr>
              <a:t>DISEÑAR UNA INTERFAZ DE USUARIO (UX/UI) INTUITIVA Y ACCESIBLE</a:t>
            </a:r>
            <a:endParaRPr i="0" sz="2000" u="none" cap="none" strike="noStrike">
              <a:solidFill>
                <a:srgbClr val="15193E"/>
              </a:solidFill>
              <a:latin typeface="Hanuman Light"/>
              <a:ea typeface="Hanuman Light"/>
              <a:cs typeface="Hanuman Light"/>
              <a:sym typeface="Hanuman Light"/>
            </a:endParaRPr>
          </a:p>
        </p:txBody>
      </p:sp>
      <p:sp>
        <p:nvSpPr>
          <p:cNvPr id="221" name="Google Shape;221;g310341a2f7d_0_115"/>
          <p:cNvSpPr txBox="1"/>
          <p:nvPr/>
        </p:nvSpPr>
        <p:spPr>
          <a:xfrm>
            <a:off x="8480475" y="4897200"/>
            <a:ext cx="9078300" cy="492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5193E"/>
                </a:solidFill>
                <a:latin typeface="Hanuman Light"/>
                <a:ea typeface="Hanuman Light"/>
                <a:cs typeface="Hanuman Light"/>
                <a:sym typeface="Hanuman Light"/>
              </a:rPr>
              <a:t>DESARROLLAR UN MÓDULO DE GESTIÓN DE SERVICIO</a:t>
            </a:r>
            <a:endParaRPr i="0" sz="2000" u="none" cap="none" strike="noStrike">
              <a:solidFill>
                <a:srgbClr val="15193E"/>
              </a:solidFill>
              <a:latin typeface="Hanuman Light"/>
              <a:ea typeface="Hanuman Light"/>
              <a:cs typeface="Hanuman Light"/>
              <a:sym typeface="Hanuman Light"/>
            </a:endParaRPr>
          </a:p>
        </p:txBody>
      </p:sp>
      <p:sp>
        <p:nvSpPr>
          <p:cNvPr id="222" name="Google Shape;222;g310341a2f7d_0_115"/>
          <p:cNvSpPr txBox="1"/>
          <p:nvPr/>
        </p:nvSpPr>
        <p:spPr>
          <a:xfrm>
            <a:off x="8480475" y="5891325"/>
            <a:ext cx="9078300" cy="492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5193E"/>
                </a:solidFill>
                <a:latin typeface="Hanuman Light"/>
                <a:ea typeface="Hanuman Light"/>
                <a:cs typeface="Hanuman Light"/>
                <a:sym typeface="Hanuman Light"/>
              </a:rPr>
              <a:t>INTEGRAR UN MOTOR DE BÚSQUEDA Y FILTRADO</a:t>
            </a:r>
            <a:endParaRPr i="0" sz="2000" u="none" cap="none" strike="noStrike">
              <a:solidFill>
                <a:srgbClr val="15193E"/>
              </a:solidFill>
              <a:latin typeface="Hanuman Light"/>
              <a:ea typeface="Hanuman Light"/>
              <a:cs typeface="Hanuman Light"/>
              <a:sym typeface="Hanuman Light"/>
            </a:endParaRPr>
          </a:p>
        </p:txBody>
      </p:sp>
      <p:sp>
        <p:nvSpPr>
          <p:cNvPr id="223" name="Google Shape;223;g310341a2f7d_0_115"/>
          <p:cNvSpPr txBox="1"/>
          <p:nvPr/>
        </p:nvSpPr>
        <p:spPr>
          <a:xfrm>
            <a:off x="8480475" y="6885450"/>
            <a:ext cx="9078300" cy="492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5193E"/>
                </a:solidFill>
                <a:latin typeface="Hanuman Light"/>
                <a:ea typeface="Hanuman Light"/>
                <a:cs typeface="Hanuman Light"/>
                <a:sym typeface="Hanuman Light"/>
              </a:rPr>
              <a:t>GENERAR UN SISTEMA DE AGENDAMIENTO Y SERVICIOS</a:t>
            </a:r>
            <a:endParaRPr i="0" sz="2000" u="none" cap="none" strike="noStrike">
              <a:solidFill>
                <a:srgbClr val="15193E"/>
              </a:solidFill>
              <a:latin typeface="Hanuman Light"/>
              <a:ea typeface="Hanuman Light"/>
              <a:cs typeface="Hanuman Light"/>
              <a:sym typeface="Hanuman Light"/>
            </a:endParaRPr>
          </a:p>
        </p:txBody>
      </p:sp>
      <p:sp>
        <p:nvSpPr>
          <p:cNvPr id="224" name="Google Shape;224;g310341a2f7d_0_115"/>
          <p:cNvSpPr/>
          <p:nvPr/>
        </p:nvSpPr>
        <p:spPr>
          <a:xfrm>
            <a:off x="7822775" y="2937700"/>
            <a:ext cx="4764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g310341a2f7d_0_115"/>
          <p:cNvSpPr/>
          <p:nvPr/>
        </p:nvSpPr>
        <p:spPr>
          <a:xfrm>
            <a:off x="7822775" y="3917475"/>
            <a:ext cx="4764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g310341a2f7d_0_115"/>
          <p:cNvSpPr/>
          <p:nvPr/>
        </p:nvSpPr>
        <p:spPr>
          <a:xfrm>
            <a:off x="7822763" y="4897250"/>
            <a:ext cx="4764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g310341a2f7d_0_115"/>
          <p:cNvSpPr/>
          <p:nvPr/>
        </p:nvSpPr>
        <p:spPr>
          <a:xfrm>
            <a:off x="7822775" y="5905750"/>
            <a:ext cx="4764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4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g310341a2f7d_0_115"/>
          <p:cNvSpPr/>
          <p:nvPr/>
        </p:nvSpPr>
        <p:spPr>
          <a:xfrm>
            <a:off x="7822775" y="6914250"/>
            <a:ext cx="476400" cy="46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5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101acb837b_1_316"/>
          <p:cNvSpPr/>
          <p:nvPr/>
        </p:nvSpPr>
        <p:spPr>
          <a:xfrm>
            <a:off x="6854185" y="-5450528"/>
            <a:ext cx="15519228" cy="15519228"/>
          </a:xfrm>
          <a:custGeom>
            <a:rect b="b" l="l" r="r" t="t"/>
            <a:pathLst>
              <a:path extrusionOk="0" h="15519228" w="15519228">
                <a:moveTo>
                  <a:pt x="0" y="0"/>
                </a:moveTo>
                <a:lnTo>
                  <a:pt x="15519228" y="0"/>
                </a:lnTo>
                <a:lnTo>
                  <a:pt x="15519228" y="15519228"/>
                </a:lnTo>
                <a:lnTo>
                  <a:pt x="0" y="155192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4" name="Google Shape;234;g3101acb837b_1_316"/>
          <p:cNvSpPr/>
          <p:nvPr/>
        </p:nvSpPr>
        <p:spPr>
          <a:xfrm>
            <a:off x="-4556611" y="6357905"/>
            <a:ext cx="12289371" cy="12289371"/>
          </a:xfrm>
          <a:custGeom>
            <a:rect b="b" l="l" r="r" t="t"/>
            <a:pathLst>
              <a:path extrusionOk="0" h="12289371" w="12289371">
                <a:moveTo>
                  <a:pt x="0" y="0"/>
                </a:moveTo>
                <a:lnTo>
                  <a:pt x="12289371" y="0"/>
                </a:lnTo>
                <a:lnTo>
                  <a:pt x="12289371" y="12289371"/>
                </a:lnTo>
                <a:lnTo>
                  <a:pt x="0" y="122893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35" name="Google Shape;235;g3101acb837b_1_3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8974" y="2648781"/>
            <a:ext cx="2393175" cy="836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3101acb837b_1_3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05258" y="2554539"/>
            <a:ext cx="930941" cy="930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3101acb837b_1_316"/>
          <p:cNvPicPr preferRelativeResize="0"/>
          <p:nvPr/>
        </p:nvPicPr>
        <p:blipFill rotWithShape="1">
          <a:blip r:embed="rId7">
            <a:alphaModFix/>
          </a:blip>
          <a:srcRect b="0" l="16881" r="0" t="0"/>
          <a:stretch/>
        </p:blipFill>
        <p:spPr>
          <a:xfrm>
            <a:off x="13779124" y="5023850"/>
            <a:ext cx="1547873" cy="104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3101acb837b_1_316"/>
          <p:cNvPicPr preferRelativeResize="0"/>
          <p:nvPr/>
        </p:nvPicPr>
        <p:blipFill rotWithShape="1">
          <a:blip r:embed="rId8">
            <a:alphaModFix/>
          </a:blip>
          <a:srcRect b="11127" l="6367" r="6766" t="8994"/>
          <a:stretch/>
        </p:blipFill>
        <p:spPr>
          <a:xfrm>
            <a:off x="2134875" y="5216375"/>
            <a:ext cx="2646899" cy="8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3101acb837b_1_3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287550" y="7830370"/>
            <a:ext cx="2191405" cy="1047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3101acb837b_1_3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910824" y="7948826"/>
            <a:ext cx="2460000" cy="70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3101acb837b_1_3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971157" y="2389663"/>
            <a:ext cx="930954" cy="9309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" name="Google Shape;242;g3101acb837b_1_316"/>
          <p:cNvGrpSpPr/>
          <p:nvPr/>
        </p:nvGrpSpPr>
        <p:grpSpPr>
          <a:xfrm>
            <a:off x="7496099" y="3882211"/>
            <a:ext cx="3475045" cy="3475045"/>
            <a:chOff x="0" y="0"/>
            <a:chExt cx="812800" cy="812800"/>
          </a:xfrm>
        </p:grpSpPr>
        <p:sp>
          <p:nvSpPr>
            <p:cNvPr id="243" name="Google Shape;243;g3101acb837b_1_3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40404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g3101acb837b_1_316"/>
            <p:cNvSpPr txBox="1"/>
            <p:nvPr/>
          </p:nvSpPr>
          <p:spPr>
            <a:xfrm>
              <a:off x="76200" y="85725"/>
              <a:ext cx="660300" cy="6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8555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5" name="Google Shape;245;g3101acb837b_1_316"/>
          <p:cNvSpPr/>
          <p:nvPr/>
        </p:nvSpPr>
        <p:spPr>
          <a:xfrm>
            <a:off x="11077039" y="5619738"/>
            <a:ext cx="474564" cy="29969"/>
          </a:xfrm>
          <a:custGeom>
            <a:rect b="b" l="l" r="r" t="t"/>
            <a:pathLst>
              <a:path extrusionOk="0" h="29969" w="474564">
                <a:moveTo>
                  <a:pt x="0" y="0"/>
                </a:moveTo>
                <a:lnTo>
                  <a:pt x="474565" y="0"/>
                </a:lnTo>
                <a:lnTo>
                  <a:pt x="474565" y="29969"/>
                </a:lnTo>
                <a:lnTo>
                  <a:pt x="0" y="299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-86289" r="0" t="0"/>
            </a:stretch>
          </a:blipFill>
          <a:ln>
            <a:noFill/>
          </a:ln>
        </p:spPr>
      </p:sp>
      <p:grpSp>
        <p:nvGrpSpPr>
          <p:cNvPr id="246" name="Google Shape;246;g3101acb837b_1_316"/>
          <p:cNvGrpSpPr/>
          <p:nvPr/>
        </p:nvGrpSpPr>
        <p:grpSpPr>
          <a:xfrm>
            <a:off x="10836903" y="5485490"/>
            <a:ext cx="268502" cy="268502"/>
            <a:chOff x="0" y="0"/>
            <a:chExt cx="495300" cy="495300"/>
          </a:xfrm>
        </p:grpSpPr>
        <p:sp>
          <p:nvSpPr>
            <p:cNvPr id="247" name="Google Shape;247;g3101acb837b_1_316"/>
            <p:cNvSpPr/>
            <p:nvPr/>
          </p:nvSpPr>
          <p:spPr>
            <a:xfrm>
              <a:off x="0" y="0"/>
              <a:ext cx="495300" cy="495300"/>
            </a:xfrm>
            <a:custGeom>
              <a:rect b="b" l="l" r="r" t="t"/>
              <a:pathLst>
                <a:path extrusionOk="0"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g3101acb837b_1_316"/>
            <p:cNvSpPr/>
            <p:nvPr/>
          </p:nvSpPr>
          <p:spPr>
            <a:xfrm>
              <a:off x="38100" y="38100"/>
              <a:ext cx="419100" cy="419100"/>
            </a:xfrm>
            <a:custGeom>
              <a:rect b="b" l="l" r="r" t="t"/>
              <a:pathLst>
                <a:path extrusionOk="0"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9" name="Google Shape;249;g3101acb837b_1_316"/>
          <p:cNvGrpSpPr/>
          <p:nvPr/>
        </p:nvGrpSpPr>
        <p:grpSpPr>
          <a:xfrm>
            <a:off x="7336477" y="5485490"/>
            <a:ext cx="268502" cy="268502"/>
            <a:chOff x="0" y="0"/>
            <a:chExt cx="495300" cy="495300"/>
          </a:xfrm>
        </p:grpSpPr>
        <p:sp>
          <p:nvSpPr>
            <p:cNvPr id="250" name="Google Shape;250;g3101acb837b_1_316"/>
            <p:cNvSpPr/>
            <p:nvPr/>
          </p:nvSpPr>
          <p:spPr>
            <a:xfrm>
              <a:off x="0" y="0"/>
              <a:ext cx="495300" cy="495300"/>
            </a:xfrm>
            <a:custGeom>
              <a:rect b="b" l="l" r="r" t="t"/>
              <a:pathLst>
                <a:path extrusionOk="0"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4B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g3101acb837b_1_316"/>
            <p:cNvSpPr/>
            <p:nvPr/>
          </p:nvSpPr>
          <p:spPr>
            <a:xfrm>
              <a:off x="38100" y="38100"/>
              <a:ext cx="419100" cy="419100"/>
            </a:xfrm>
            <a:custGeom>
              <a:rect b="b" l="l" r="r" t="t"/>
              <a:pathLst>
                <a:path extrusionOk="0"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4BAC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2" name="Google Shape;252;g3101acb837b_1_316"/>
          <p:cNvGrpSpPr/>
          <p:nvPr/>
        </p:nvGrpSpPr>
        <p:grpSpPr>
          <a:xfrm>
            <a:off x="10378353" y="4301144"/>
            <a:ext cx="268502" cy="268502"/>
            <a:chOff x="0" y="0"/>
            <a:chExt cx="495300" cy="495300"/>
          </a:xfrm>
        </p:grpSpPr>
        <p:sp>
          <p:nvSpPr>
            <p:cNvPr id="253" name="Google Shape;253;g3101acb837b_1_316"/>
            <p:cNvSpPr/>
            <p:nvPr/>
          </p:nvSpPr>
          <p:spPr>
            <a:xfrm>
              <a:off x="0" y="0"/>
              <a:ext cx="495300" cy="495300"/>
            </a:xfrm>
            <a:custGeom>
              <a:rect b="b" l="l" r="r" t="t"/>
              <a:pathLst>
                <a:path extrusionOk="0"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8064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g3101acb837b_1_316"/>
            <p:cNvSpPr/>
            <p:nvPr/>
          </p:nvSpPr>
          <p:spPr>
            <a:xfrm>
              <a:off x="38100" y="38100"/>
              <a:ext cx="419100" cy="419100"/>
            </a:xfrm>
            <a:custGeom>
              <a:rect b="b" l="l" r="r" t="t"/>
              <a:pathLst>
                <a:path extrusionOk="0"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8064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5" name="Google Shape;255;g3101acb837b_1_316"/>
          <p:cNvGrpSpPr/>
          <p:nvPr/>
        </p:nvGrpSpPr>
        <p:grpSpPr>
          <a:xfrm>
            <a:off x="7885276" y="4301144"/>
            <a:ext cx="268502" cy="268502"/>
            <a:chOff x="0" y="0"/>
            <a:chExt cx="495300" cy="495300"/>
          </a:xfrm>
        </p:grpSpPr>
        <p:sp>
          <p:nvSpPr>
            <p:cNvPr id="256" name="Google Shape;256;g3101acb837b_1_316"/>
            <p:cNvSpPr/>
            <p:nvPr/>
          </p:nvSpPr>
          <p:spPr>
            <a:xfrm>
              <a:off x="0" y="0"/>
              <a:ext cx="495300" cy="495300"/>
            </a:xfrm>
            <a:custGeom>
              <a:rect b="b" l="l" r="r" t="t"/>
              <a:pathLst>
                <a:path extrusionOk="0"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4F67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g3101acb837b_1_316"/>
            <p:cNvSpPr/>
            <p:nvPr/>
          </p:nvSpPr>
          <p:spPr>
            <a:xfrm>
              <a:off x="38100" y="38100"/>
              <a:ext cx="419100" cy="419100"/>
            </a:xfrm>
            <a:custGeom>
              <a:rect b="b" l="l" r="r" t="t"/>
              <a:pathLst>
                <a:path extrusionOk="0"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4F67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8" name="Google Shape;258;g3101acb837b_1_316"/>
          <p:cNvGrpSpPr/>
          <p:nvPr/>
        </p:nvGrpSpPr>
        <p:grpSpPr>
          <a:xfrm>
            <a:off x="7885276" y="6732903"/>
            <a:ext cx="268502" cy="268502"/>
            <a:chOff x="0" y="0"/>
            <a:chExt cx="495300" cy="495300"/>
          </a:xfrm>
        </p:grpSpPr>
        <p:sp>
          <p:nvSpPr>
            <p:cNvPr id="259" name="Google Shape;259;g3101acb837b_1_316"/>
            <p:cNvSpPr/>
            <p:nvPr/>
          </p:nvSpPr>
          <p:spPr>
            <a:xfrm>
              <a:off x="0" y="0"/>
              <a:ext cx="495300" cy="495300"/>
            </a:xfrm>
            <a:custGeom>
              <a:rect b="b" l="l" r="r" t="t"/>
              <a:pathLst>
                <a:path extrusionOk="0"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5F8A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g3101acb837b_1_316"/>
            <p:cNvSpPr/>
            <p:nvPr/>
          </p:nvSpPr>
          <p:spPr>
            <a:xfrm>
              <a:off x="38100" y="38100"/>
              <a:ext cx="419100" cy="419100"/>
            </a:xfrm>
            <a:custGeom>
              <a:rect b="b" l="l" r="r" t="t"/>
              <a:pathLst>
                <a:path extrusionOk="0"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5F8A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1" name="Google Shape;261;g3101acb837b_1_316"/>
          <p:cNvGrpSpPr/>
          <p:nvPr/>
        </p:nvGrpSpPr>
        <p:grpSpPr>
          <a:xfrm>
            <a:off x="10244105" y="6732903"/>
            <a:ext cx="268502" cy="268502"/>
            <a:chOff x="0" y="0"/>
            <a:chExt cx="495300" cy="495300"/>
          </a:xfrm>
        </p:grpSpPr>
        <p:sp>
          <p:nvSpPr>
            <p:cNvPr id="262" name="Google Shape;262;g3101acb837b_1_316"/>
            <p:cNvSpPr/>
            <p:nvPr/>
          </p:nvSpPr>
          <p:spPr>
            <a:xfrm>
              <a:off x="0" y="0"/>
              <a:ext cx="495300" cy="495300"/>
            </a:xfrm>
            <a:custGeom>
              <a:rect b="b" l="l" r="r" t="t"/>
              <a:pathLst>
                <a:path extrusionOk="0"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g3101acb837b_1_316"/>
            <p:cNvSpPr/>
            <p:nvPr/>
          </p:nvSpPr>
          <p:spPr>
            <a:xfrm>
              <a:off x="38100" y="38100"/>
              <a:ext cx="419100" cy="419100"/>
            </a:xfrm>
            <a:custGeom>
              <a:rect b="b" l="l" r="r" t="t"/>
              <a:pathLst>
                <a:path extrusionOk="0"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" name="Google Shape;264;g3101acb837b_1_316"/>
          <p:cNvSpPr/>
          <p:nvPr/>
        </p:nvSpPr>
        <p:spPr>
          <a:xfrm>
            <a:off x="10954357" y="3485487"/>
            <a:ext cx="2230948" cy="611791"/>
          </a:xfrm>
          <a:custGeom>
            <a:rect b="b" l="l" r="r" t="t"/>
            <a:pathLst>
              <a:path extrusionOk="0" h="5438140" w="19830651">
                <a:moveTo>
                  <a:pt x="19830651" y="2719070"/>
                </a:moveTo>
                <a:cubicBezTo>
                  <a:pt x="19805251" y="2743200"/>
                  <a:pt x="19426792" y="3116580"/>
                  <a:pt x="19426792" y="3509010"/>
                </a:cubicBezTo>
                <a:lnTo>
                  <a:pt x="19425522" y="3509010"/>
                </a:lnTo>
                <a:lnTo>
                  <a:pt x="19425522" y="4631690"/>
                </a:lnTo>
                <a:cubicBezTo>
                  <a:pt x="19425522" y="5058410"/>
                  <a:pt x="19094051" y="5406390"/>
                  <a:pt x="18674951" y="5435600"/>
                </a:cubicBezTo>
                <a:cubicBezTo>
                  <a:pt x="18666062" y="5436870"/>
                  <a:pt x="18657172" y="5436870"/>
                  <a:pt x="18648281" y="5436870"/>
                </a:cubicBezTo>
                <a:cubicBezTo>
                  <a:pt x="18638122" y="5438140"/>
                  <a:pt x="18629231" y="5438140"/>
                  <a:pt x="18619072" y="5438140"/>
                </a:cubicBezTo>
                <a:lnTo>
                  <a:pt x="1210310" y="5438140"/>
                </a:lnTo>
                <a:cubicBezTo>
                  <a:pt x="1200150" y="5438140"/>
                  <a:pt x="1191260" y="5436870"/>
                  <a:pt x="1181100" y="5436870"/>
                </a:cubicBezTo>
                <a:cubicBezTo>
                  <a:pt x="1172210" y="5436870"/>
                  <a:pt x="1163320" y="5435600"/>
                  <a:pt x="1154430" y="5435600"/>
                </a:cubicBezTo>
                <a:cubicBezTo>
                  <a:pt x="735330" y="5407660"/>
                  <a:pt x="403860" y="5058410"/>
                  <a:pt x="403860" y="4631690"/>
                </a:cubicBezTo>
                <a:lnTo>
                  <a:pt x="403860" y="3509010"/>
                </a:lnTo>
                <a:cubicBezTo>
                  <a:pt x="403860" y="3116580"/>
                  <a:pt x="24130" y="2743200"/>
                  <a:pt x="0" y="2719070"/>
                </a:cubicBezTo>
                <a:cubicBezTo>
                  <a:pt x="24130" y="2694940"/>
                  <a:pt x="403860" y="2321560"/>
                  <a:pt x="403860" y="1929130"/>
                </a:cubicBezTo>
                <a:lnTo>
                  <a:pt x="405130" y="1929130"/>
                </a:lnTo>
                <a:lnTo>
                  <a:pt x="405130" y="806450"/>
                </a:lnTo>
                <a:cubicBezTo>
                  <a:pt x="405130" y="379730"/>
                  <a:pt x="736600" y="31750"/>
                  <a:pt x="1155700" y="2540"/>
                </a:cubicBezTo>
                <a:cubicBezTo>
                  <a:pt x="1164590" y="1270"/>
                  <a:pt x="1173480" y="1270"/>
                  <a:pt x="1182370" y="1270"/>
                </a:cubicBezTo>
                <a:cubicBezTo>
                  <a:pt x="1192530" y="0"/>
                  <a:pt x="1201420" y="0"/>
                  <a:pt x="1211580" y="0"/>
                </a:cubicBezTo>
                <a:lnTo>
                  <a:pt x="18620342" y="0"/>
                </a:lnTo>
                <a:cubicBezTo>
                  <a:pt x="18630501" y="0"/>
                  <a:pt x="18639392" y="1270"/>
                  <a:pt x="18649551" y="1270"/>
                </a:cubicBezTo>
                <a:cubicBezTo>
                  <a:pt x="18658442" y="1270"/>
                  <a:pt x="18667331" y="2540"/>
                  <a:pt x="18676222" y="2540"/>
                </a:cubicBezTo>
                <a:cubicBezTo>
                  <a:pt x="19095322" y="30480"/>
                  <a:pt x="19426792" y="379730"/>
                  <a:pt x="19426792" y="806450"/>
                </a:cubicBezTo>
                <a:lnTo>
                  <a:pt x="19426792" y="1929130"/>
                </a:lnTo>
                <a:cubicBezTo>
                  <a:pt x="19426792" y="2321560"/>
                  <a:pt x="19805251" y="2694940"/>
                  <a:pt x="19830651" y="2719070"/>
                </a:cubicBezTo>
                <a:close/>
              </a:path>
            </a:pathLst>
          </a:custGeom>
          <a:solidFill>
            <a:srgbClr val="8064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3101acb837b_1_316"/>
          <p:cNvSpPr/>
          <p:nvPr/>
        </p:nvSpPr>
        <p:spPr>
          <a:xfrm>
            <a:off x="11424435" y="5311604"/>
            <a:ext cx="2230948" cy="611791"/>
          </a:xfrm>
          <a:custGeom>
            <a:rect b="b" l="l" r="r" t="t"/>
            <a:pathLst>
              <a:path extrusionOk="0" h="5438140" w="19830651">
                <a:moveTo>
                  <a:pt x="19830651" y="2719070"/>
                </a:moveTo>
                <a:cubicBezTo>
                  <a:pt x="19805251" y="2743200"/>
                  <a:pt x="19426792" y="3116580"/>
                  <a:pt x="19426792" y="3509010"/>
                </a:cubicBezTo>
                <a:lnTo>
                  <a:pt x="19425522" y="3509010"/>
                </a:lnTo>
                <a:lnTo>
                  <a:pt x="19425522" y="4631690"/>
                </a:lnTo>
                <a:cubicBezTo>
                  <a:pt x="19425522" y="5058410"/>
                  <a:pt x="19094051" y="5406390"/>
                  <a:pt x="18674951" y="5435600"/>
                </a:cubicBezTo>
                <a:cubicBezTo>
                  <a:pt x="18666062" y="5436870"/>
                  <a:pt x="18657172" y="5436870"/>
                  <a:pt x="18648281" y="5436870"/>
                </a:cubicBezTo>
                <a:cubicBezTo>
                  <a:pt x="18638122" y="5438140"/>
                  <a:pt x="18629231" y="5438140"/>
                  <a:pt x="18619072" y="5438140"/>
                </a:cubicBezTo>
                <a:lnTo>
                  <a:pt x="1210310" y="5438140"/>
                </a:lnTo>
                <a:cubicBezTo>
                  <a:pt x="1200150" y="5438140"/>
                  <a:pt x="1191260" y="5436870"/>
                  <a:pt x="1181100" y="5436870"/>
                </a:cubicBezTo>
                <a:cubicBezTo>
                  <a:pt x="1172210" y="5436870"/>
                  <a:pt x="1163320" y="5435600"/>
                  <a:pt x="1154430" y="5435600"/>
                </a:cubicBezTo>
                <a:cubicBezTo>
                  <a:pt x="735330" y="5407660"/>
                  <a:pt x="403860" y="5058410"/>
                  <a:pt x="403860" y="4631690"/>
                </a:cubicBezTo>
                <a:lnTo>
                  <a:pt x="403860" y="3509010"/>
                </a:lnTo>
                <a:cubicBezTo>
                  <a:pt x="403860" y="3116580"/>
                  <a:pt x="24130" y="2743200"/>
                  <a:pt x="0" y="2719070"/>
                </a:cubicBezTo>
                <a:cubicBezTo>
                  <a:pt x="24130" y="2694940"/>
                  <a:pt x="403860" y="2321560"/>
                  <a:pt x="403860" y="1929130"/>
                </a:cubicBezTo>
                <a:lnTo>
                  <a:pt x="405130" y="1929130"/>
                </a:lnTo>
                <a:lnTo>
                  <a:pt x="405130" y="806450"/>
                </a:lnTo>
                <a:cubicBezTo>
                  <a:pt x="405130" y="379730"/>
                  <a:pt x="736600" y="31750"/>
                  <a:pt x="1155700" y="2540"/>
                </a:cubicBezTo>
                <a:cubicBezTo>
                  <a:pt x="1164590" y="1270"/>
                  <a:pt x="1173480" y="1270"/>
                  <a:pt x="1182370" y="1270"/>
                </a:cubicBezTo>
                <a:cubicBezTo>
                  <a:pt x="1192530" y="0"/>
                  <a:pt x="1201420" y="0"/>
                  <a:pt x="1211580" y="0"/>
                </a:cubicBezTo>
                <a:lnTo>
                  <a:pt x="18620342" y="0"/>
                </a:lnTo>
                <a:cubicBezTo>
                  <a:pt x="18630501" y="0"/>
                  <a:pt x="18639392" y="1270"/>
                  <a:pt x="18649551" y="1270"/>
                </a:cubicBezTo>
                <a:cubicBezTo>
                  <a:pt x="18658442" y="1270"/>
                  <a:pt x="18667331" y="2540"/>
                  <a:pt x="18676222" y="2540"/>
                </a:cubicBezTo>
                <a:cubicBezTo>
                  <a:pt x="19095322" y="30480"/>
                  <a:pt x="19426792" y="379730"/>
                  <a:pt x="19426792" y="806450"/>
                </a:cubicBezTo>
                <a:lnTo>
                  <a:pt x="19426792" y="1929130"/>
                </a:lnTo>
                <a:cubicBezTo>
                  <a:pt x="19426792" y="2321560"/>
                  <a:pt x="19805251" y="2694940"/>
                  <a:pt x="19830651" y="2719070"/>
                </a:cubicBezTo>
                <a:close/>
              </a:path>
            </a:pathLst>
          </a:cu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3101acb837b_1_316"/>
          <p:cNvSpPr/>
          <p:nvPr/>
        </p:nvSpPr>
        <p:spPr>
          <a:xfrm>
            <a:off x="10954357" y="7137547"/>
            <a:ext cx="2230948" cy="611791"/>
          </a:xfrm>
          <a:custGeom>
            <a:rect b="b" l="l" r="r" t="t"/>
            <a:pathLst>
              <a:path extrusionOk="0" h="5438140" w="19830651">
                <a:moveTo>
                  <a:pt x="19830651" y="2719070"/>
                </a:moveTo>
                <a:cubicBezTo>
                  <a:pt x="19805251" y="2743200"/>
                  <a:pt x="19426792" y="3116580"/>
                  <a:pt x="19426792" y="3509010"/>
                </a:cubicBezTo>
                <a:lnTo>
                  <a:pt x="19425522" y="3509010"/>
                </a:lnTo>
                <a:lnTo>
                  <a:pt x="19425522" y="4631690"/>
                </a:lnTo>
                <a:cubicBezTo>
                  <a:pt x="19425522" y="5058410"/>
                  <a:pt x="19094051" y="5406390"/>
                  <a:pt x="18674951" y="5435600"/>
                </a:cubicBezTo>
                <a:cubicBezTo>
                  <a:pt x="18666062" y="5436870"/>
                  <a:pt x="18657172" y="5436870"/>
                  <a:pt x="18648281" y="5436870"/>
                </a:cubicBezTo>
                <a:cubicBezTo>
                  <a:pt x="18638122" y="5438140"/>
                  <a:pt x="18629231" y="5438140"/>
                  <a:pt x="18619072" y="5438140"/>
                </a:cubicBezTo>
                <a:lnTo>
                  <a:pt x="1210310" y="5438140"/>
                </a:lnTo>
                <a:cubicBezTo>
                  <a:pt x="1200150" y="5438140"/>
                  <a:pt x="1191260" y="5436870"/>
                  <a:pt x="1181100" y="5436870"/>
                </a:cubicBezTo>
                <a:cubicBezTo>
                  <a:pt x="1172210" y="5436870"/>
                  <a:pt x="1163320" y="5435600"/>
                  <a:pt x="1154430" y="5435600"/>
                </a:cubicBezTo>
                <a:cubicBezTo>
                  <a:pt x="735330" y="5407660"/>
                  <a:pt x="403860" y="5058410"/>
                  <a:pt x="403860" y="4631690"/>
                </a:cubicBezTo>
                <a:lnTo>
                  <a:pt x="403860" y="3509010"/>
                </a:lnTo>
                <a:cubicBezTo>
                  <a:pt x="403860" y="3116580"/>
                  <a:pt x="24130" y="2743200"/>
                  <a:pt x="0" y="2719070"/>
                </a:cubicBezTo>
                <a:cubicBezTo>
                  <a:pt x="24130" y="2694940"/>
                  <a:pt x="403860" y="2321560"/>
                  <a:pt x="403860" y="1929130"/>
                </a:cubicBezTo>
                <a:lnTo>
                  <a:pt x="405130" y="1929130"/>
                </a:lnTo>
                <a:lnTo>
                  <a:pt x="405130" y="806450"/>
                </a:lnTo>
                <a:cubicBezTo>
                  <a:pt x="405130" y="379730"/>
                  <a:pt x="736600" y="31750"/>
                  <a:pt x="1155700" y="2540"/>
                </a:cubicBezTo>
                <a:cubicBezTo>
                  <a:pt x="1164590" y="1270"/>
                  <a:pt x="1173480" y="1270"/>
                  <a:pt x="1182370" y="1270"/>
                </a:cubicBezTo>
                <a:cubicBezTo>
                  <a:pt x="1192530" y="0"/>
                  <a:pt x="1201420" y="0"/>
                  <a:pt x="1211580" y="0"/>
                </a:cubicBezTo>
                <a:lnTo>
                  <a:pt x="18620342" y="0"/>
                </a:lnTo>
                <a:cubicBezTo>
                  <a:pt x="18630501" y="0"/>
                  <a:pt x="18639392" y="1270"/>
                  <a:pt x="18649551" y="1270"/>
                </a:cubicBezTo>
                <a:cubicBezTo>
                  <a:pt x="18658442" y="1270"/>
                  <a:pt x="18667331" y="2540"/>
                  <a:pt x="18676222" y="2540"/>
                </a:cubicBezTo>
                <a:cubicBezTo>
                  <a:pt x="19095322" y="30480"/>
                  <a:pt x="19426792" y="379730"/>
                  <a:pt x="19426792" y="806450"/>
                </a:cubicBezTo>
                <a:lnTo>
                  <a:pt x="19426792" y="1929130"/>
                </a:lnTo>
                <a:cubicBezTo>
                  <a:pt x="19426792" y="2321560"/>
                  <a:pt x="19805251" y="2694940"/>
                  <a:pt x="19830651" y="2719070"/>
                </a:cubicBez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3101acb837b_1_316"/>
          <p:cNvSpPr/>
          <p:nvPr/>
        </p:nvSpPr>
        <p:spPr>
          <a:xfrm>
            <a:off x="4800289" y="5311604"/>
            <a:ext cx="2230948" cy="611791"/>
          </a:xfrm>
          <a:custGeom>
            <a:rect b="b" l="l" r="r" t="t"/>
            <a:pathLst>
              <a:path extrusionOk="0" h="5438140" w="19830651">
                <a:moveTo>
                  <a:pt x="19830651" y="2719070"/>
                </a:moveTo>
                <a:cubicBezTo>
                  <a:pt x="19805251" y="2743200"/>
                  <a:pt x="19426792" y="3116580"/>
                  <a:pt x="19426792" y="3509010"/>
                </a:cubicBezTo>
                <a:lnTo>
                  <a:pt x="19425522" y="3509010"/>
                </a:lnTo>
                <a:lnTo>
                  <a:pt x="19425522" y="4631690"/>
                </a:lnTo>
                <a:cubicBezTo>
                  <a:pt x="19425522" y="5058410"/>
                  <a:pt x="19094051" y="5406390"/>
                  <a:pt x="18674951" y="5435600"/>
                </a:cubicBezTo>
                <a:cubicBezTo>
                  <a:pt x="18666062" y="5436870"/>
                  <a:pt x="18657172" y="5436870"/>
                  <a:pt x="18648281" y="5436870"/>
                </a:cubicBezTo>
                <a:cubicBezTo>
                  <a:pt x="18638122" y="5438140"/>
                  <a:pt x="18629231" y="5438140"/>
                  <a:pt x="18619072" y="5438140"/>
                </a:cubicBezTo>
                <a:lnTo>
                  <a:pt x="1210310" y="5438140"/>
                </a:lnTo>
                <a:cubicBezTo>
                  <a:pt x="1200150" y="5438140"/>
                  <a:pt x="1191260" y="5436870"/>
                  <a:pt x="1181100" y="5436870"/>
                </a:cubicBezTo>
                <a:cubicBezTo>
                  <a:pt x="1172210" y="5436870"/>
                  <a:pt x="1163320" y="5435600"/>
                  <a:pt x="1154430" y="5435600"/>
                </a:cubicBezTo>
                <a:cubicBezTo>
                  <a:pt x="735330" y="5407660"/>
                  <a:pt x="403860" y="5058410"/>
                  <a:pt x="403860" y="4631690"/>
                </a:cubicBezTo>
                <a:lnTo>
                  <a:pt x="403860" y="3509010"/>
                </a:lnTo>
                <a:cubicBezTo>
                  <a:pt x="403860" y="3116580"/>
                  <a:pt x="24130" y="2743200"/>
                  <a:pt x="0" y="2719070"/>
                </a:cubicBezTo>
                <a:cubicBezTo>
                  <a:pt x="24130" y="2694940"/>
                  <a:pt x="403860" y="2321560"/>
                  <a:pt x="403860" y="1929130"/>
                </a:cubicBezTo>
                <a:lnTo>
                  <a:pt x="405130" y="1929130"/>
                </a:lnTo>
                <a:lnTo>
                  <a:pt x="405130" y="806450"/>
                </a:lnTo>
                <a:cubicBezTo>
                  <a:pt x="405130" y="379730"/>
                  <a:pt x="736600" y="31750"/>
                  <a:pt x="1155700" y="2540"/>
                </a:cubicBezTo>
                <a:cubicBezTo>
                  <a:pt x="1164590" y="1270"/>
                  <a:pt x="1173480" y="1270"/>
                  <a:pt x="1182370" y="1270"/>
                </a:cubicBezTo>
                <a:cubicBezTo>
                  <a:pt x="1192530" y="0"/>
                  <a:pt x="1201420" y="0"/>
                  <a:pt x="1211580" y="0"/>
                </a:cubicBezTo>
                <a:lnTo>
                  <a:pt x="18620342" y="0"/>
                </a:lnTo>
                <a:cubicBezTo>
                  <a:pt x="18630501" y="0"/>
                  <a:pt x="18639392" y="1270"/>
                  <a:pt x="18649551" y="1270"/>
                </a:cubicBezTo>
                <a:cubicBezTo>
                  <a:pt x="18658442" y="1270"/>
                  <a:pt x="18667331" y="2540"/>
                  <a:pt x="18676222" y="2540"/>
                </a:cubicBezTo>
                <a:cubicBezTo>
                  <a:pt x="19095322" y="30480"/>
                  <a:pt x="19426792" y="379730"/>
                  <a:pt x="19426792" y="806450"/>
                </a:cubicBezTo>
                <a:lnTo>
                  <a:pt x="19426792" y="1929130"/>
                </a:lnTo>
                <a:cubicBezTo>
                  <a:pt x="19426792" y="2321560"/>
                  <a:pt x="19805251" y="2694940"/>
                  <a:pt x="19830651" y="2719070"/>
                </a:cubicBezTo>
                <a:close/>
              </a:path>
            </a:pathLst>
          </a:custGeom>
          <a:solidFill>
            <a:srgbClr val="4BAC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3101acb837b_1_316"/>
          <p:cNvSpPr/>
          <p:nvPr/>
        </p:nvSpPr>
        <p:spPr>
          <a:xfrm>
            <a:off x="5267789" y="3485487"/>
            <a:ext cx="2230948" cy="611791"/>
          </a:xfrm>
          <a:custGeom>
            <a:rect b="b" l="l" r="r" t="t"/>
            <a:pathLst>
              <a:path extrusionOk="0" h="5438140" w="19830651">
                <a:moveTo>
                  <a:pt x="19830651" y="2719070"/>
                </a:moveTo>
                <a:cubicBezTo>
                  <a:pt x="19805251" y="2743200"/>
                  <a:pt x="19426792" y="3116580"/>
                  <a:pt x="19426792" y="3509010"/>
                </a:cubicBezTo>
                <a:lnTo>
                  <a:pt x="19425522" y="3509010"/>
                </a:lnTo>
                <a:lnTo>
                  <a:pt x="19425522" y="4631690"/>
                </a:lnTo>
                <a:cubicBezTo>
                  <a:pt x="19425522" y="5058410"/>
                  <a:pt x="19094051" y="5406390"/>
                  <a:pt x="18674951" y="5435600"/>
                </a:cubicBezTo>
                <a:cubicBezTo>
                  <a:pt x="18666062" y="5436870"/>
                  <a:pt x="18657172" y="5436870"/>
                  <a:pt x="18648281" y="5436870"/>
                </a:cubicBezTo>
                <a:cubicBezTo>
                  <a:pt x="18638122" y="5438140"/>
                  <a:pt x="18629231" y="5438140"/>
                  <a:pt x="18619072" y="5438140"/>
                </a:cubicBezTo>
                <a:lnTo>
                  <a:pt x="1210310" y="5438140"/>
                </a:lnTo>
                <a:cubicBezTo>
                  <a:pt x="1200150" y="5438140"/>
                  <a:pt x="1191260" y="5436870"/>
                  <a:pt x="1181100" y="5436870"/>
                </a:cubicBezTo>
                <a:cubicBezTo>
                  <a:pt x="1172210" y="5436870"/>
                  <a:pt x="1163320" y="5435600"/>
                  <a:pt x="1154430" y="5435600"/>
                </a:cubicBezTo>
                <a:cubicBezTo>
                  <a:pt x="735330" y="5407660"/>
                  <a:pt x="403860" y="5058410"/>
                  <a:pt x="403860" y="4631690"/>
                </a:cubicBezTo>
                <a:lnTo>
                  <a:pt x="403860" y="3509010"/>
                </a:lnTo>
                <a:cubicBezTo>
                  <a:pt x="403860" y="3116580"/>
                  <a:pt x="24130" y="2743200"/>
                  <a:pt x="0" y="2719070"/>
                </a:cubicBezTo>
                <a:cubicBezTo>
                  <a:pt x="24130" y="2694940"/>
                  <a:pt x="403860" y="2321560"/>
                  <a:pt x="403860" y="1929130"/>
                </a:cubicBezTo>
                <a:lnTo>
                  <a:pt x="405130" y="1929130"/>
                </a:lnTo>
                <a:lnTo>
                  <a:pt x="405130" y="806450"/>
                </a:lnTo>
                <a:cubicBezTo>
                  <a:pt x="405130" y="379730"/>
                  <a:pt x="736600" y="31750"/>
                  <a:pt x="1155700" y="2540"/>
                </a:cubicBezTo>
                <a:cubicBezTo>
                  <a:pt x="1164590" y="1270"/>
                  <a:pt x="1173480" y="1270"/>
                  <a:pt x="1182370" y="1270"/>
                </a:cubicBezTo>
                <a:cubicBezTo>
                  <a:pt x="1192530" y="0"/>
                  <a:pt x="1201420" y="0"/>
                  <a:pt x="1211580" y="0"/>
                </a:cubicBezTo>
                <a:lnTo>
                  <a:pt x="18620342" y="0"/>
                </a:lnTo>
                <a:cubicBezTo>
                  <a:pt x="18630501" y="0"/>
                  <a:pt x="18639392" y="1270"/>
                  <a:pt x="18649551" y="1270"/>
                </a:cubicBezTo>
                <a:cubicBezTo>
                  <a:pt x="18658442" y="1270"/>
                  <a:pt x="18667331" y="2540"/>
                  <a:pt x="18676222" y="2540"/>
                </a:cubicBezTo>
                <a:cubicBezTo>
                  <a:pt x="19095322" y="30480"/>
                  <a:pt x="19426792" y="379730"/>
                  <a:pt x="19426792" y="806450"/>
                </a:cubicBezTo>
                <a:lnTo>
                  <a:pt x="19426792" y="1929130"/>
                </a:lnTo>
                <a:cubicBezTo>
                  <a:pt x="19426792" y="2321560"/>
                  <a:pt x="19805251" y="2694940"/>
                  <a:pt x="19830651" y="2719070"/>
                </a:cubicBezTo>
                <a:close/>
              </a:path>
            </a:pathLst>
          </a:custGeom>
          <a:solidFill>
            <a:srgbClr val="4F67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3101acb837b_1_316"/>
          <p:cNvSpPr/>
          <p:nvPr/>
        </p:nvSpPr>
        <p:spPr>
          <a:xfrm>
            <a:off x="5267789" y="7137547"/>
            <a:ext cx="2230948" cy="611791"/>
          </a:xfrm>
          <a:custGeom>
            <a:rect b="b" l="l" r="r" t="t"/>
            <a:pathLst>
              <a:path extrusionOk="0" h="5438140" w="19830651">
                <a:moveTo>
                  <a:pt x="19830651" y="2719070"/>
                </a:moveTo>
                <a:cubicBezTo>
                  <a:pt x="19805251" y="2743200"/>
                  <a:pt x="19426792" y="3116580"/>
                  <a:pt x="19426792" y="3509010"/>
                </a:cubicBezTo>
                <a:lnTo>
                  <a:pt x="19425522" y="3509010"/>
                </a:lnTo>
                <a:lnTo>
                  <a:pt x="19425522" y="4631690"/>
                </a:lnTo>
                <a:cubicBezTo>
                  <a:pt x="19425522" y="5058410"/>
                  <a:pt x="19094051" y="5406390"/>
                  <a:pt x="18674951" y="5435600"/>
                </a:cubicBezTo>
                <a:cubicBezTo>
                  <a:pt x="18666062" y="5436870"/>
                  <a:pt x="18657172" y="5436870"/>
                  <a:pt x="18648281" y="5436870"/>
                </a:cubicBezTo>
                <a:cubicBezTo>
                  <a:pt x="18638122" y="5438140"/>
                  <a:pt x="18629231" y="5438140"/>
                  <a:pt x="18619072" y="5438140"/>
                </a:cubicBezTo>
                <a:lnTo>
                  <a:pt x="1210310" y="5438140"/>
                </a:lnTo>
                <a:cubicBezTo>
                  <a:pt x="1200150" y="5438140"/>
                  <a:pt x="1191260" y="5436870"/>
                  <a:pt x="1181100" y="5436870"/>
                </a:cubicBezTo>
                <a:cubicBezTo>
                  <a:pt x="1172210" y="5436870"/>
                  <a:pt x="1163320" y="5435600"/>
                  <a:pt x="1154430" y="5435600"/>
                </a:cubicBezTo>
                <a:cubicBezTo>
                  <a:pt x="735330" y="5407660"/>
                  <a:pt x="403860" y="5058410"/>
                  <a:pt x="403860" y="4631690"/>
                </a:cubicBezTo>
                <a:lnTo>
                  <a:pt x="403860" y="3509010"/>
                </a:lnTo>
                <a:cubicBezTo>
                  <a:pt x="403860" y="3116580"/>
                  <a:pt x="24130" y="2743200"/>
                  <a:pt x="0" y="2719070"/>
                </a:cubicBezTo>
                <a:cubicBezTo>
                  <a:pt x="24130" y="2694940"/>
                  <a:pt x="403860" y="2321560"/>
                  <a:pt x="403860" y="1929130"/>
                </a:cubicBezTo>
                <a:lnTo>
                  <a:pt x="405130" y="1929130"/>
                </a:lnTo>
                <a:lnTo>
                  <a:pt x="405130" y="806450"/>
                </a:lnTo>
                <a:cubicBezTo>
                  <a:pt x="405130" y="379730"/>
                  <a:pt x="736600" y="31750"/>
                  <a:pt x="1155700" y="2540"/>
                </a:cubicBezTo>
                <a:cubicBezTo>
                  <a:pt x="1164590" y="1270"/>
                  <a:pt x="1173480" y="1270"/>
                  <a:pt x="1182370" y="1270"/>
                </a:cubicBezTo>
                <a:cubicBezTo>
                  <a:pt x="1192530" y="0"/>
                  <a:pt x="1201420" y="0"/>
                  <a:pt x="1211580" y="0"/>
                </a:cubicBezTo>
                <a:lnTo>
                  <a:pt x="18620342" y="0"/>
                </a:lnTo>
                <a:cubicBezTo>
                  <a:pt x="18630501" y="0"/>
                  <a:pt x="18639392" y="1270"/>
                  <a:pt x="18649551" y="1270"/>
                </a:cubicBezTo>
                <a:cubicBezTo>
                  <a:pt x="18658442" y="1270"/>
                  <a:pt x="18667331" y="2540"/>
                  <a:pt x="18676222" y="2540"/>
                </a:cubicBezTo>
                <a:cubicBezTo>
                  <a:pt x="19095322" y="30480"/>
                  <a:pt x="19426792" y="379730"/>
                  <a:pt x="19426792" y="806450"/>
                </a:cubicBezTo>
                <a:lnTo>
                  <a:pt x="19426792" y="1929130"/>
                </a:lnTo>
                <a:cubicBezTo>
                  <a:pt x="19426792" y="2321560"/>
                  <a:pt x="19805251" y="2694940"/>
                  <a:pt x="19830651" y="2719070"/>
                </a:cubicBezTo>
                <a:close/>
              </a:path>
            </a:pathLst>
          </a:custGeom>
          <a:solidFill>
            <a:srgbClr val="8FB8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3101acb837b_1_316"/>
          <p:cNvSpPr txBox="1"/>
          <p:nvPr/>
        </p:nvSpPr>
        <p:spPr>
          <a:xfrm>
            <a:off x="7738327" y="5049625"/>
            <a:ext cx="2965200" cy="12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Plataforma de Gestión de servicios y agenda profesional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3101acb837b_1_316"/>
          <p:cNvSpPr txBox="1"/>
          <p:nvPr/>
        </p:nvSpPr>
        <p:spPr>
          <a:xfrm>
            <a:off x="11081526" y="3690305"/>
            <a:ext cx="1992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Pruebas de Software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3101acb837b_1_316"/>
          <p:cNvSpPr txBox="1"/>
          <p:nvPr/>
        </p:nvSpPr>
        <p:spPr>
          <a:xfrm>
            <a:off x="11551604" y="5509710"/>
            <a:ext cx="1992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Control de Versiones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3101acb837b_1_316"/>
          <p:cNvSpPr txBox="1"/>
          <p:nvPr/>
        </p:nvSpPr>
        <p:spPr>
          <a:xfrm>
            <a:off x="11144376" y="7329290"/>
            <a:ext cx="1992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Gestión de proyectos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3101acb837b_1_316"/>
          <p:cNvSpPr txBox="1"/>
          <p:nvPr/>
        </p:nvSpPr>
        <p:spPr>
          <a:xfrm>
            <a:off x="4922757" y="5509710"/>
            <a:ext cx="1992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Base de Datos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3101acb837b_1_316"/>
          <p:cNvSpPr txBox="1"/>
          <p:nvPr/>
        </p:nvSpPr>
        <p:spPr>
          <a:xfrm>
            <a:off x="5386807" y="3662480"/>
            <a:ext cx="1992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Desarrollo de Software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3101acb837b_1_316"/>
          <p:cNvSpPr txBox="1"/>
          <p:nvPr/>
        </p:nvSpPr>
        <p:spPr>
          <a:xfrm>
            <a:off x="5392832" y="7335727"/>
            <a:ext cx="1992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Diseño UX/UI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3101acb837b_1_316"/>
          <p:cNvSpPr/>
          <p:nvPr/>
        </p:nvSpPr>
        <p:spPr>
          <a:xfrm rot="7538257">
            <a:off x="10466650" y="4048213"/>
            <a:ext cx="606760" cy="34256"/>
          </a:xfrm>
          <a:custGeom>
            <a:rect b="b" l="l" r="r" t="t"/>
            <a:pathLst>
              <a:path extrusionOk="0" h="34265" w="606923">
                <a:moveTo>
                  <a:pt x="0" y="0"/>
                </a:moveTo>
                <a:lnTo>
                  <a:pt x="606923" y="0"/>
                </a:lnTo>
                <a:lnTo>
                  <a:pt x="606923" y="34265"/>
                </a:lnTo>
                <a:lnTo>
                  <a:pt x="0" y="342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-66538" r="0" t="0"/>
            </a:stretch>
          </a:blipFill>
          <a:ln>
            <a:noFill/>
          </a:ln>
        </p:spPr>
      </p:sp>
      <p:sp>
        <p:nvSpPr>
          <p:cNvPr id="278" name="Google Shape;278;g3101acb837b_1_316"/>
          <p:cNvSpPr/>
          <p:nvPr/>
        </p:nvSpPr>
        <p:spPr>
          <a:xfrm rot="-7923704">
            <a:off x="10413060" y="7183448"/>
            <a:ext cx="606986" cy="34269"/>
          </a:xfrm>
          <a:custGeom>
            <a:rect b="b" l="l" r="r" t="t"/>
            <a:pathLst>
              <a:path extrusionOk="0" h="34265" w="606923">
                <a:moveTo>
                  <a:pt x="0" y="0"/>
                </a:moveTo>
                <a:lnTo>
                  <a:pt x="606923" y="0"/>
                </a:lnTo>
                <a:lnTo>
                  <a:pt x="606923" y="34264"/>
                </a:lnTo>
                <a:lnTo>
                  <a:pt x="0" y="342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-66538" r="0" t="0"/>
            </a:stretch>
          </a:blipFill>
          <a:ln>
            <a:noFill/>
          </a:ln>
        </p:spPr>
      </p:sp>
      <p:sp>
        <p:nvSpPr>
          <p:cNvPr id="279" name="Google Shape;279;g3101acb837b_1_316"/>
          <p:cNvSpPr/>
          <p:nvPr/>
        </p:nvSpPr>
        <p:spPr>
          <a:xfrm rot="7538257">
            <a:off x="7412288" y="7195740"/>
            <a:ext cx="606760" cy="34256"/>
          </a:xfrm>
          <a:custGeom>
            <a:rect b="b" l="l" r="r" t="t"/>
            <a:pathLst>
              <a:path extrusionOk="0" h="34265" w="606923">
                <a:moveTo>
                  <a:pt x="0" y="0"/>
                </a:moveTo>
                <a:lnTo>
                  <a:pt x="606923" y="0"/>
                </a:lnTo>
                <a:lnTo>
                  <a:pt x="606923" y="34265"/>
                </a:lnTo>
                <a:lnTo>
                  <a:pt x="0" y="342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-66538" r="0" t="0"/>
            </a:stretch>
          </a:blipFill>
          <a:ln>
            <a:noFill/>
          </a:ln>
        </p:spPr>
      </p:sp>
      <p:sp>
        <p:nvSpPr>
          <p:cNvPr id="280" name="Google Shape;280;g3101acb837b_1_316"/>
          <p:cNvSpPr/>
          <p:nvPr/>
        </p:nvSpPr>
        <p:spPr>
          <a:xfrm rot="-7924005">
            <a:off x="7405108" y="4046995"/>
            <a:ext cx="649955" cy="36694"/>
          </a:xfrm>
          <a:custGeom>
            <a:rect b="b" l="l" r="r" t="t"/>
            <a:pathLst>
              <a:path extrusionOk="0" h="34265" w="606923">
                <a:moveTo>
                  <a:pt x="0" y="0"/>
                </a:moveTo>
                <a:lnTo>
                  <a:pt x="606923" y="0"/>
                </a:lnTo>
                <a:lnTo>
                  <a:pt x="606923" y="34265"/>
                </a:lnTo>
                <a:lnTo>
                  <a:pt x="0" y="342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-66538" r="0" t="0"/>
            </a:stretch>
          </a:blipFill>
          <a:ln>
            <a:noFill/>
          </a:ln>
        </p:spPr>
      </p:sp>
      <p:sp>
        <p:nvSpPr>
          <p:cNvPr id="281" name="Google Shape;281;g3101acb837b_1_316"/>
          <p:cNvSpPr/>
          <p:nvPr/>
        </p:nvSpPr>
        <p:spPr>
          <a:xfrm>
            <a:off x="7031221" y="5602425"/>
            <a:ext cx="279993" cy="29969"/>
          </a:xfrm>
          <a:custGeom>
            <a:rect b="b" l="l" r="r" t="t"/>
            <a:pathLst>
              <a:path extrusionOk="0" h="29969" w="474564">
                <a:moveTo>
                  <a:pt x="0" y="0"/>
                </a:moveTo>
                <a:lnTo>
                  <a:pt x="474565" y="0"/>
                </a:lnTo>
                <a:lnTo>
                  <a:pt x="474565" y="29969"/>
                </a:lnTo>
                <a:lnTo>
                  <a:pt x="0" y="299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-86289" r="0" t="0"/>
            </a:stretch>
          </a:blipFill>
          <a:ln>
            <a:noFill/>
          </a:ln>
        </p:spPr>
      </p:sp>
      <p:sp>
        <p:nvSpPr>
          <p:cNvPr id="282" name="Google Shape;282;g3101acb837b_1_316"/>
          <p:cNvSpPr txBox="1"/>
          <p:nvPr/>
        </p:nvSpPr>
        <p:spPr>
          <a:xfrm>
            <a:off x="5410925" y="808600"/>
            <a:ext cx="76200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chemeClr val="dk1"/>
                </a:solidFill>
                <a:latin typeface="Hanuman"/>
                <a:ea typeface="Hanuman"/>
                <a:cs typeface="Hanuman"/>
                <a:sym typeface="Hanuman"/>
              </a:rPr>
              <a:t>HERRAMIENTAS </a:t>
            </a:r>
            <a:endParaRPr sz="7000">
              <a:solidFill>
                <a:schemeClr val="dk1"/>
              </a:solidFill>
              <a:latin typeface="Hanuman"/>
              <a:ea typeface="Hanuman"/>
              <a:cs typeface="Hanuman"/>
              <a:sym typeface="Hanuman"/>
            </a:endParaRPr>
          </a:p>
        </p:txBody>
      </p:sp>
      <p:pic>
        <p:nvPicPr>
          <p:cNvPr id="283" name="Google Shape;283;g3101acb837b_1_31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6130525" y="252098"/>
            <a:ext cx="1547875" cy="15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3101acb837b_1_31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024300" y="2302900"/>
            <a:ext cx="1047500" cy="104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1064a3cb1c_1_72"/>
          <p:cNvSpPr/>
          <p:nvPr/>
        </p:nvSpPr>
        <p:spPr>
          <a:xfrm>
            <a:off x="6854185" y="-5450528"/>
            <a:ext cx="15519228" cy="15519228"/>
          </a:xfrm>
          <a:custGeom>
            <a:rect b="b" l="l" r="r" t="t"/>
            <a:pathLst>
              <a:path extrusionOk="0" h="15519228" w="15519228">
                <a:moveTo>
                  <a:pt x="0" y="0"/>
                </a:moveTo>
                <a:lnTo>
                  <a:pt x="15519228" y="0"/>
                </a:lnTo>
                <a:lnTo>
                  <a:pt x="15519228" y="15519228"/>
                </a:lnTo>
                <a:lnTo>
                  <a:pt x="0" y="155192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0" name="Google Shape;290;g31064a3cb1c_1_72"/>
          <p:cNvSpPr/>
          <p:nvPr/>
        </p:nvSpPr>
        <p:spPr>
          <a:xfrm>
            <a:off x="-4556611" y="6357905"/>
            <a:ext cx="12289371" cy="12289371"/>
          </a:xfrm>
          <a:custGeom>
            <a:rect b="b" l="l" r="r" t="t"/>
            <a:pathLst>
              <a:path extrusionOk="0" h="12289371" w="12289371">
                <a:moveTo>
                  <a:pt x="0" y="0"/>
                </a:moveTo>
                <a:lnTo>
                  <a:pt x="12289371" y="0"/>
                </a:lnTo>
                <a:lnTo>
                  <a:pt x="12289371" y="12289371"/>
                </a:lnTo>
                <a:lnTo>
                  <a:pt x="0" y="122893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1" name="Google Shape;291;g31064a3cb1c_1_72"/>
          <p:cNvSpPr txBox="1"/>
          <p:nvPr/>
        </p:nvSpPr>
        <p:spPr>
          <a:xfrm>
            <a:off x="4078350" y="808600"/>
            <a:ext cx="101313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chemeClr val="dk1"/>
                </a:solidFill>
                <a:latin typeface="Hanuman"/>
                <a:ea typeface="Hanuman"/>
                <a:cs typeface="Hanuman"/>
                <a:sym typeface="Hanuman"/>
              </a:rPr>
              <a:t>Diseño UX/UI - FIGMA</a:t>
            </a:r>
            <a:endParaRPr sz="7000">
              <a:solidFill>
                <a:schemeClr val="dk1"/>
              </a:solidFill>
              <a:latin typeface="Hanuman"/>
              <a:ea typeface="Hanuman"/>
              <a:cs typeface="Hanuman"/>
              <a:sym typeface="Hanuman"/>
            </a:endParaRPr>
          </a:p>
        </p:txBody>
      </p:sp>
      <p:pic>
        <p:nvPicPr>
          <p:cNvPr id="292" name="Google Shape;292;g31064a3cb1c_1_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6350" y="2210650"/>
            <a:ext cx="11695298" cy="770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